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31"/>
  </p:notesMasterIdLst>
  <p:sldIdLst>
    <p:sldId id="443" r:id="rId5"/>
    <p:sldId id="385" r:id="rId6"/>
    <p:sldId id="1176" r:id="rId7"/>
    <p:sldId id="386" r:id="rId8"/>
    <p:sldId id="449" r:id="rId9"/>
    <p:sldId id="446" r:id="rId10"/>
    <p:sldId id="447" r:id="rId11"/>
    <p:sldId id="448" r:id="rId12"/>
    <p:sldId id="1177" r:id="rId13"/>
    <p:sldId id="1184" r:id="rId14"/>
    <p:sldId id="1185" r:id="rId15"/>
    <p:sldId id="389" r:id="rId16"/>
    <p:sldId id="1186" r:id="rId17"/>
    <p:sldId id="1180" r:id="rId18"/>
    <p:sldId id="1183" r:id="rId19"/>
    <p:sldId id="1182" r:id="rId20"/>
    <p:sldId id="1178" r:id="rId21"/>
    <p:sldId id="1188" r:id="rId22"/>
    <p:sldId id="1187" r:id="rId23"/>
    <p:sldId id="1159" r:id="rId24"/>
    <p:sldId id="1170" r:id="rId25"/>
    <p:sldId id="1172" r:id="rId26"/>
    <p:sldId id="1174" r:id="rId27"/>
    <p:sldId id="1171" r:id="rId28"/>
    <p:sldId id="1173" r:id="rId29"/>
    <p:sldId id="439"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EBE"/>
    <a:srgbClr val="706F6F"/>
    <a:srgbClr val="999998"/>
    <a:srgbClr val="9E9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7" autoAdjust="0"/>
    <p:restoredTop sz="86000" autoAdjust="0"/>
  </p:normalViewPr>
  <p:slideViewPr>
    <p:cSldViewPr showGuides="1">
      <p:cViewPr varScale="1">
        <p:scale>
          <a:sx n="116" d="100"/>
          <a:sy n="116" d="100"/>
        </p:scale>
        <p:origin x="174" y="108"/>
      </p:cViewPr>
      <p:guideLst/>
    </p:cSldViewPr>
  </p:slideViewPr>
  <p:outlineViewPr>
    <p:cViewPr>
      <p:scale>
        <a:sx n="33" d="100"/>
        <a:sy n="33" d="100"/>
      </p:scale>
      <p:origin x="0" y="-17940"/>
    </p:cViewPr>
  </p:outlineViewPr>
  <p:notesTextViewPr>
    <p:cViewPr>
      <p:scale>
        <a:sx n="1" d="1"/>
        <a:sy n="1" d="1"/>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17C3E4-834A-4FDE-8876-3ED4986C368E}" type="datetimeFigureOut">
              <a:rPr lang="en-US" smtClean="0"/>
              <a:t>9/13/2022</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25D16B-934A-4DDA-AA9D-F9317AC24A5D}" type="slidenum">
              <a:rPr lang="en-US" smtClean="0"/>
              <a:t>‹#›</a:t>
            </a:fld>
            <a:endParaRPr lang="en-US" dirty="0"/>
          </a:p>
        </p:txBody>
      </p:sp>
    </p:spTree>
    <p:extLst>
      <p:ext uri="{BB962C8B-B14F-4D97-AF65-F5344CB8AC3E}">
        <p14:creationId xmlns:p14="http://schemas.microsoft.com/office/powerpoint/2010/main" val="242292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11</a:t>
            </a:fld>
            <a:endParaRPr lang="en-US" dirty="0"/>
          </a:p>
        </p:txBody>
      </p:sp>
    </p:spTree>
    <p:extLst>
      <p:ext uri="{BB962C8B-B14F-4D97-AF65-F5344CB8AC3E}">
        <p14:creationId xmlns:p14="http://schemas.microsoft.com/office/powerpoint/2010/main" val="1394388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92929"/>
                </a:solidFill>
                <a:effectLst/>
                <a:latin typeface="source-serif-pro"/>
              </a:rPr>
              <a:t>It makes the data of a more manageable size</a:t>
            </a:r>
          </a:p>
          <a:p>
            <a:pPr algn="l">
              <a:buFont typeface="Arial" panose="020B0604020202020204" pitchFamily="34" charset="0"/>
              <a:buChar char="•"/>
            </a:pPr>
            <a:r>
              <a:rPr lang="en-US" b="0" i="0" dirty="0">
                <a:solidFill>
                  <a:srgbClr val="292929"/>
                </a:solidFill>
                <a:effectLst/>
                <a:latin typeface="source-serif-pro"/>
              </a:rPr>
              <a:t>Reduces the dimensionality of the data thus enabling in faster processing of the data (image)</a:t>
            </a:r>
          </a:p>
          <a:p>
            <a:pPr algn="l">
              <a:buFont typeface="Arial" panose="020B0604020202020204" pitchFamily="34" charset="0"/>
              <a:buChar char="•"/>
            </a:pPr>
            <a:r>
              <a:rPr lang="en-US" b="0" i="0" dirty="0">
                <a:solidFill>
                  <a:srgbClr val="292929"/>
                </a:solidFill>
                <a:effectLst/>
                <a:latin typeface="source-serif-pro"/>
              </a:rPr>
              <a:t>Reducing the storage size of the data</a:t>
            </a:r>
          </a:p>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12</a:t>
            </a:fld>
            <a:endParaRPr lang="en-US" dirty="0"/>
          </a:p>
        </p:txBody>
      </p:sp>
    </p:spTree>
    <p:extLst>
      <p:ext uri="{BB962C8B-B14F-4D97-AF65-F5344CB8AC3E}">
        <p14:creationId xmlns:p14="http://schemas.microsoft.com/office/powerpoint/2010/main" val="68365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92929"/>
                </a:solidFill>
                <a:effectLst/>
                <a:latin typeface="source-serif-pro"/>
              </a:rPr>
              <a:t>It makes the data of a more manageable size</a:t>
            </a:r>
          </a:p>
          <a:p>
            <a:pPr algn="l">
              <a:buFont typeface="Arial" panose="020B0604020202020204" pitchFamily="34" charset="0"/>
              <a:buChar char="•"/>
            </a:pPr>
            <a:r>
              <a:rPr lang="en-US" b="0" i="0" dirty="0">
                <a:solidFill>
                  <a:srgbClr val="292929"/>
                </a:solidFill>
                <a:effectLst/>
                <a:latin typeface="source-serif-pro"/>
              </a:rPr>
              <a:t>Reduces the dimensionality of the data thus enabling in faster processing of the data (image)</a:t>
            </a:r>
          </a:p>
          <a:p>
            <a:pPr algn="l">
              <a:buFont typeface="Arial" panose="020B0604020202020204" pitchFamily="34" charset="0"/>
              <a:buChar char="•"/>
            </a:pPr>
            <a:r>
              <a:rPr lang="en-US" b="0" i="0" dirty="0">
                <a:solidFill>
                  <a:srgbClr val="292929"/>
                </a:solidFill>
                <a:effectLst/>
                <a:latin typeface="source-serif-pro"/>
              </a:rPr>
              <a:t>Reducing the storage size of the data</a:t>
            </a:r>
          </a:p>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13</a:t>
            </a:fld>
            <a:endParaRPr lang="en-US" dirty="0"/>
          </a:p>
        </p:txBody>
      </p:sp>
    </p:spTree>
    <p:extLst>
      <p:ext uri="{BB962C8B-B14F-4D97-AF65-F5344CB8AC3E}">
        <p14:creationId xmlns:p14="http://schemas.microsoft.com/office/powerpoint/2010/main" val="185998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15</a:t>
            </a:fld>
            <a:endParaRPr lang="en-US" dirty="0"/>
          </a:p>
        </p:txBody>
      </p:sp>
    </p:spTree>
    <p:extLst>
      <p:ext uri="{BB962C8B-B14F-4D97-AF65-F5344CB8AC3E}">
        <p14:creationId xmlns:p14="http://schemas.microsoft.com/office/powerpoint/2010/main" val="170363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21</a:t>
            </a:fld>
            <a:endParaRPr lang="en-US" dirty="0"/>
          </a:p>
        </p:txBody>
      </p:sp>
    </p:spTree>
    <p:extLst>
      <p:ext uri="{BB962C8B-B14F-4D97-AF65-F5344CB8AC3E}">
        <p14:creationId xmlns:p14="http://schemas.microsoft.com/office/powerpoint/2010/main" val="2492226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en-US" altLang="ja-JP"/>
              <a:t>Click icon to add picture</a:t>
            </a:r>
            <a:endParaRPr lang="en-US"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pic>
        <p:nvPicPr>
          <p:cNvPr id="5" name="Bild 4" descr="Badge_grey.png"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78177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en-US" altLang="ja-JP"/>
              <a:t>Click icon to add chart</a:t>
            </a:r>
            <a:endParaRPr lang="en-US" dirty="0"/>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en-US" altLang="ja-JP"/>
              <a:t>Click icon to add chart</a:t>
            </a:r>
            <a:endParaRPr lang="en-US" dirty="0"/>
          </a:p>
        </p:txBody>
      </p:sp>
      <p:cxnSp>
        <p:nvCxnSpPr>
          <p:cNvPr id="7" name="Gerade Verbindung 4">
            <a:extLst>
              <a:ext uri="{FF2B5EF4-FFF2-40B4-BE49-F238E27FC236}">
                <a16:creationId xmlns:a16="http://schemas.microsoft.com/office/drawing/2014/main" id="{2BAE940A-B6B2-4062-A10D-8E38DBE86AC8}"/>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17329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en-US" altLang="ja-JP"/>
              <a:t>Click icon to add chart</a:t>
            </a:r>
            <a:endParaRPr lang="en-US" dirty="0"/>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cxnSp>
        <p:nvCxnSpPr>
          <p:cNvPr id="7" name="Gerade Verbindung 4">
            <a:extLst>
              <a:ext uri="{FF2B5EF4-FFF2-40B4-BE49-F238E27FC236}">
                <a16:creationId xmlns:a16="http://schemas.microsoft.com/office/drawing/2014/main" id="{D3A74278-5E33-47CA-ADB1-29C6159D03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240299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en-US" altLang="ja-JP" noProof="0"/>
              <a:t>Click to edit Master text styles</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en-US" altLang="ja-JP" noProof="0"/>
              <a:t>Click to edit Master text styles</a:t>
            </a:r>
          </a:p>
          <a:p>
            <a:pPr lvl="1"/>
            <a:r>
              <a:rPr kumimoji="1" lang="en-US" altLang="ja-JP" noProof="0"/>
              <a:t>Second level</a:t>
            </a:r>
          </a:p>
          <a:p>
            <a:pPr lvl="2"/>
            <a:r>
              <a:rPr kumimoji="1" lang="en-US" altLang="ja-JP" noProof="0"/>
              <a:t>Third level</a:t>
            </a:r>
          </a:p>
          <a:p>
            <a:pPr lvl="3"/>
            <a:r>
              <a:rPr kumimoji="1" lang="en-US" altLang="ja-JP" noProof="0"/>
              <a:t>Fourth level</a:t>
            </a:r>
          </a:p>
          <a:p>
            <a:pPr lvl="4"/>
            <a:r>
              <a:rPr kumimoji="1" lang="en-US" altLang="ja-JP" noProof="0"/>
              <a:t>Fifth level</a:t>
            </a:r>
            <a:endParaRPr kumimoji="1" lang="en-US" noProof="0" dirty="0"/>
          </a:p>
        </p:txBody>
      </p:sp>
      <p:sp>
        <p:nvSpPr>
          <p:cNvPr id="7" name="テキスト ボックス 6">
            <a:extLst>
              <a:ext uri="{FF2B5EF4-FFF2-40B4-BE49-F238E27FC236}">
                <a16:creationId xmlns:a16="http://schemas.microsoft.com/office/drawing/2014/main" id="{E44D5E23-B915-4847-AEAE-600DBB5D7A81}"/>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546860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cxnSp>
        <p:nvCxnSpPr>
          <p:cNvPr id="10" name="Gerade Verbindung 4">
            <a:extLst>
              <a:ext uri="{FF2B5EF4-FFF2-40B4-BE49-F238E27FC236}">
                <a16:creationId xmlns:a16="http://schemas.microsoft.com/office/drawing/2014/main" id="{52C5DDBA-90B9-4961-A14B-98B9546E714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061197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Tabellenplatzhalter 8"/>
          <p:cNvSpPr>
            <a:spLocks noGrp="1"/>
          </p:cNvSpPr>
          <p:nvPr>
            <p:ph type="tbl" sz="quarter" idx="18"/>
          </p:nvPr>
        </p:nvSpPr>
        <p:spPr>
          <a:xfrm>
            <a:off x="468000" y="1424991"/>
            <a:ext cx="8711997" cy="4248000"/>
          </a:xfrm>
        </p:spPr>
        <p:txBody>
          <a:bodyPr/>
          <a:lstStyle/>
          <a:p>
            <a:r>
              <a:rPr lang="en-US" altLang="ja-JP"/>
              <a:t>Click icon to add table</a:t>
            </a:r>
            <a:endParaRPr lang="en-US" dirty="0"/>
          </a:p>
        </p:txBody>
      </p:sp>
      <p:cxnSp>
        <p:nvCxnSpPr>
          <p:cNvPr id="7" name="Gerade Verbindung 4">
            <a:extLst>
              <a:ext uri="{FF2B5EF4-FFF2-40B4-BE49-F238E27FC236}">
                <a16:creationId xmlns:a16="http://schemas.microsoft.com/office/drawing/2014/main" id="{E5422D39-5700-42E9-887F-A2244623264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640067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8" name="テキスト ボックス 7">
            <a:extLst>
              <a:ext uri="{FF2B5EF4-FFF2-40B4-BE49-F238E27FC236}">
                <a16:creationId xmlns:a16="http://schemas.microsoft.com/office/drawing/2014/main" id="{0C07C9A7-2C7A-479E-8A14-E5E5068DFD5E}"/>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3924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4" name="テキスト ボックス 3">
            <a:extLst>
              <a:ext uri="{FF2B5EF4-FFF2-40B4-BE49-F238E27FC236}">
                <a16:creationId xmlns:a16="http://schemas.microsoft.com/office/drawing/2014/main" id="{9215D4EC-C520-47A7-A87B-61E2B6F34AB7}"/>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120298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Click to edit Master text styles</a:t>
            </a:r>
          </a:p>
        </p:txBody>
      </p:sp>
      <p:cxnSp>
        <p:nvCxnSpPr>
          <p:cNvPr id="8" name="Gerade Verbindung 7"/>
          <p:cNvCxnSpPr/>
          <p:nvPr userDrawn="1"/>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43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68000" y="547520"/>
            <a:ext cx="8520000" cy="455509"/>
          </a:xfrm>
        </p:spPr>
        <p:txBody>
          <a:bodyPr/>
          <a:lstStyle/>
          <a:p>
            <a:r>
              <a:rPr kumimoji="1" lang="ja-JP" altLang="en-US" dirty="0"/>
              <a:t>マスター タイトルの書式設定</a:t>
            </a:r>
          </a:p>
        </p:txBody>
      </p:sp>
      <p:sp>
        <p:nvSpPr>
          <p:cNvPr id="3" name="コンテンツ プレースホルダー 2"/>
          <p:cNvSpPr>
            <a:spLocks noGrp="1"/>
          </p:cNvSpPr>
          <p:nvPr>
            <p:ph sz="half" idx="1"/>
          </p:nvPr>
        </p:nvSpPr>
        <p:spPr>
          <a:xfrm>
            <a:off x="595200" y="979200"/>
            <a:ext cx="5472000" cy="2095445"/>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6288000" y="979199"/>
            <a:ext cx="5472000" cy="2095445"/>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11"/>
          </p:nvPr>
        </p:nvSpPr>
        <p:spPr/>
        <p:txBody>
          <a:bodyPr/>
          <a:lstStyle/>
          <a:p>
            <a:r>
              <a:rPr lang="en-US" altLang="ja-JP" dirty="0">
                <a:solidFill>
                  <a:srgbClr val="FFFFFF"/>
                </a:solidFill>
              </a:rPr>
              <a:t>© 2015 </a:t>
            </a:r>
            <a:r>
              <a:rPr lang="en-US" altLang="ja-JP" dirty="0" err="1">
                <a:solidFill>
                  <a:srgbClr val="FFFFFF"/>
                </a:solidFill>
              </a:rPr>
              <a:t>Renesas</a:t>
            </a:r>
            <a:r>
              <a:rPr lang="en-US" altLang="ja-JP" dirty="0">
                <a:solidFill>
                  <a:srgbClr val="FFFFFF"/>
                </a:solidFill>
              </a:rPr>
              <a:t> Electronics Corporation. All rights reserved.</a:t>
            </a:r>
            <a:endParaRPr lang="ja-JP" altLang="en-US" dirty="0">
              <a:solidFill>
                <a:srgbClr val="FFFFFF"/>
              </a:solidFill>
            </a:endParaRPr>
          </a:p>
        </p:txBody>
      </p:sp>
      <p:sp>
        <p:nvSpPr>
          <p:cNvPr id="7" name="スライド番号プレースホルダー 6"/>
          <p:cNvSpPr>
            <a:spLocks noGrp="1"/>
          </p:cNvSpPr>
          <p:nvPr>
            <p:ph type="sldNum" sz="quarter" idx="12"/>
          </p:nvPr>
        </p:nvSpPr>
        <p:spPr/>
        <p:txBody>
          <a:bodyPr/>
          <a:lstStyle/>
          <a:p>
            <a:fld id="{7CABC4B2-2886-4E0A-AABC-EDE495E6497B}" type="slidenum">
              <a:rPr lang="ja-JP" altLang="en-US" smtClean="0">
                <a:solidFill>
                  <a:srgbClr val="FFFFFF"/>
                </a:solidFill>
              </a:rPr>
              <a:pPr/>
              <a:t>‹#›</a:t>
            </a:fld>
            <a:endParaRPr lang="ja-JP" altLang="en-US">
              <a:solidFill>
                <a:srgbClr val="FFFFFF"/>
              </a:solidFill>
            </a:endParaRPr>
          </a:p>
        </p:txBody>
      </p:sp>
    </p:spTree>
    <p:extLst>
      <p:ext uri="{BB962C8B-B14F-4D97-AF65-F5344CB8AC3E}">
        <p14:creationId xmlns:p14="http://schemas.microsoft.com/office/powerpoint/2010/main" val="2629301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68000" y="547520"/>
            <a:ext cx="8520000" cy="455509"/>
          </a:xfrm>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lang="en-US" altLang="ja-JP" dirty="0">
                <a:solidFill>
                  <a:srgbClr val="FFFFFF"/>
                </a:solidFill>
              </a:rPr>
              <a:t>© 2015 </a:t>
            </a:r>
            <a:r>
              <a:rPr lang="en-US" altLang="ja-JP" dirty="0" err="1">
                <a:solidFill>
                  <a:srgbClr val="FFFFFF"/>
                </a:solidFill>
              </a:rPr>
              <a:t>Renesas</a:t>
            </a:r>
            <a:r>
              <a:rPr lang="en-US" altLang="ja-JP" dirty="0">
                <a:solidFill>
                  <a:srgbClr val="FFFFFF"/>
                </a:solidFill>
              </a:rPr>
              <a:t> Electronics Corporation. All rights reserved.</a:t>
            </a:r>
            <a:endParaRPr lang="ja-JP" altLang="en-US" dirty="0">
              <a:solidFill>
                <a:srgbClr val="FFFFFF"/>
              </a:solidFill>
            </a:endParaRPr>
          </a:p>
        </p:txBody>
      </p:sp>
      <p:sp>
        <p:nvSpPr>
          <p:cNvPr id="6" name="スライド番号プレースホルダー 5"/>
          <p:cNvSpPr>
            <a:spLocks noGrp="1"/>
          </p:cNvSpPr>
          <p:nvPr>
            <p:ph type="sldNum" sz="quarter" idx="12"/>
          </p:nvPr>
        </p:nvSpPr>
        <p:spPr/>
        <p:txBody>
          <a:bodyPr/>
          <a:lstStyle/>
          <a:p>
            <a:fld id="{7CABC4B2-2886-4E0A-AABC-EDE495E6497B}" type="slidenum">
              <a:rPr lang="ja-JP" altLang="en-US" smtClean="0">
                <a:solidFill>
                  <a:srgbClr val="FFFFFF"/>
                </a:solidFill>
              </a:rPr>
              <a:pPr/>
              <a:t>‹#›</a:t>
            </a:fld>
            <a:endParaRPr lang="ja-JP" altLang="en-US" dirty="0">
              <a:solidFill>
                <a:srgbClr val="FFFFFF"/>
              </a:solidFill>
            </a:endParaRPr>
          </a:p>
        </p:txBody>
      </p:sp>
    </p:spTree>
    <p:extLst>
      <p:ext uri="{BB962C8B-B14F-4D97-AF65-F5344CB8AC3E}">
        <p14:creationId xmlns:p14="http://schemas.microsoft.com/office/powerpoint/2010/main" val="196020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spTree>
    <p:extLst>
      <p:ext uri="{BB962C8B-B14F-4D97-AF65-F5344CB8AC3E}">
        <p14:creationId xmlns:p14="http://schemas.microsoft.com/office/powerpoint/2010/main" val="136587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en-US" altLang="ja-JP" noProof="0"/>
              <a:t>Click to edit Master text styles</a:t>
            </a:r>
          </a:p>
        </p:txBody>
      </p:sp>
      <p:cxnSp>
        <p:nvCxnSpPr>
          <p:cNvPr id="6" name="Gerade Verbindung 4">
            <a:extLst>
              <a:ext uri="{FF2B5EF4-FFF2-40B4-BE49-F238E27FC236}">
                <a16:creationId xmlns:a16="http://schemas.microsoft.com/office/drawing/2014/main" id="{57979797-8531-40C9-AA25-B52E6916CE05}"/>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77400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58091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7" name="Gerade Verbindung 4">
            <a:extLst>
              <a:ext uri="{FF2B5EF4-FFF2-40B4-BE49-F238E27FC236}">
                <a16:creationId xmlns:a16="http://schemas.microsoft.com/office/drawing/2014/main" id="{BE3FFBE7-B0B8-40F2-A1F7-6933ED5360BE}"/>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49039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A82DFE47-0884-463E-8FD8-434DEC37F45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2362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cxnSp>
        <p:nvCxnSpPr>
          <p:cNvPr id="10" name="Gerade Verbindung 4">
            <a:extLst>
              <a:ext uri="{FF2B5EF4-FFF2-40B4-BE49-F238E27FC236}">
                <a16:creationId xmlns:a16="http://schemas.microsoft.com/office/drawing/2014/main" id="{B76D4DD0-4EDD-4DFD-9117-94AB0DE11A6B}"/>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40330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CE41CD3C-03A4-4769-A3DC-5D30FCB02D61}"/>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20688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en-US" altLang="ja-JP"/>
              <a:t>Click icon to add chart</a:t>
            </a:r>
            <a:endParaRPr lang="en-US" dirty="0"/>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8" name="Gerade Verbindung 4">
            <a:extLst>
              <a:ext uri="{FF2B5EF4-FFF2-40B4-BE49-F238E27FC236}">
                <a16:creationId xmlns:a16="http://schemas.microsoft.com/office/drawing/2014/main" id="{48124AEF-254D-4661-97A8-FC2C4E7C939F}"/>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34495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dirty="0"/>
              <a:t>Page </a:t>
            </a:r>
            <a:fld id="{3FD030EF-7044-4946-962A-5D7D09BD1B34}" type="slidenum">
              <a:rPr lang="de-DE" smtClean="0"/>
              <a:pPr algn="l"/>
              <a:t>‹#›</a:t>
            </a:fld>
            <a:endParaRPr lang="de-DE" dirty="0"/>
          </a:p>
        </p:txBody>
      </p:sp>
      <p:sp>
        <p:nvSpPr>
          <p:cNvPr id="13" name="Textfeld 7"/>
          <p:cNvSpPr txBox="1"/>
          <p:nvPr/>
        </p:nvSpPr>
        <p:spPr>
          <a:xfrm>
            <a:off x="468000" y="6544800"/>
            <a:ext cx="2500685"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2022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RENESAS+Tagline.png"/>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688288" y="6400235"/>
            <a:ext cx="3092559" cy="341133"/>
          </a:xfrm>
          <a:prstGeom prst="rect">
            <a:avLst/>
          </a:prstGeom>
        </p:spPr>
      </p:pic>
      <p:sp>
        <p:nvSpPr>
          <p:cNvPr id="8" name="Rechteck 9">
            <a:extLst>
              <a:ext uri="{FF2B5EF4-FFF2-40B4-BE49-F238E27FC236}">
                <a16:creationId xmlns:a16="http://schemas.microsoft.com/office/drawing/2014/main" id="{29F131B3-70D8-4212-9318-49432C1DE818}"/>
              </a:ext>
            </a:extLst>
          </p:cNvPr>
          <p:cNvSpPr/>
          <p:nvPr userDrawn="1"/>
        </p:nvSpPr>
        <p:spPr>
          <a:xfrm>
            <a:off x="2999656" y="6489860"/>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i="0" u="none" strike="noStrike" kern="1200" baseline="0" dirty="0">
                <a:solidFill>
                  <a:schemeClr val="bg1"/>
                </a:solidFill>
                <a:latin typeface="+mj-lt"/>
                <a:ea typeface="+mn-ea"/>
                <a:cs typeface="+mn-cs"/>
              </a:rPr>
              <a:t>RENESAS CONFIDENTIAL</a:t>
            </a:r>
            <a:endParaRPr lang="en-US" sz="1050" b="1" dirty="0">
              <a:latin typeface="+mj-lt"/>
            </a:endParaRPr>
          </a:p>
        </p:txBody>
      </p:sp>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68" r:id="rId9"/>
    <p:sldLayoutId id="2147483745" r:id="rId10"/>
    <p:sldLayoutId id="2147483746" r:id="rId11"/>
    <p:sldLayoutId id="2147483769" r:id="rId12"/>
    <p:sldLayoutId id="2147483747" r:id="rId13"/>
    <p:sldLayoutId id="2147483748" r:id="rId14"/>
    <p:sldLayoutId id="2147483771" r:id="rId15"/>
    <p:sldLayoutId id="2147483750" r:id="rId16"/>
    <p:sldLayoutId id="2147483751" r:id="rId17"/>
    <p:sldLayoutId id="2147483772" r:id="rId18"/>
    <p:sldLayoutId id="2147483773" r:id="rId19"/>
  </p:sldLayoutIdLst>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userDrawn="1">
          <p15:clr>
            <a:srgbClr val="F26B43"/>
          </p15:clr>
        </p15:guide>
        <p15:guide id="7" orient="horz" pos="890" userDrawn="1">
          <p15:clr>
            <a:srgbClr val="F26B43"/>
          </p15:clr>
        </p15:guide>
        <p15:guide id="8" orient="horz" pos="618" userDrawn="1">
          <p15:clr>
            <a:srgbClr val="F26B43"/>
          </p15:clr>
        </p15:guide>
        <p15:guide id="9" orient="horz" pos="346" userDrawn="1">
          <p15:clr>
            <a:srgbClr val="F26B43"/>
          </p15:clr>
        </p15:guide>
        <p15:guide id="10" orient="horz" pos="4201" userDrawn="1">
          <p15:clr>
            <a:srgbClr val="F26B43"/>
          </p15:clr>
        </p15:guide>
        <p15:guide id="11" orient="horz" pos="709" userDrawn="1">
          <p15:clr>
            <a:srgbClr val="F26B43"/>
          </p15:clr>
        </p15:guide>
        <p15:guide id="12" orient="horz" pos="3984" userDrawn="1">
          <p15:clr>
            <a:srgbClr val="F26B43"/>
          </p15:clr>
        </p15:guide>
        <p15:guide id="13" pos="52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tmp"/><Relationship Id="rId12"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hyperlink" Target="http://news.mynavi.jp/photo/series/computer_vision/050/images/011l.jpg" TargetMode="External"/><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hyperlink" Target="http://news.mynavi.jp/photo/series/computer_vision/050/images/011l.jpg" TargetMode="Externa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3levelpyramiddiagram.drawio"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プレースホルダー 9" descr="屋外, ストリート, 交通, 光 が含まれている画像&#10;&#10;自動的に生成された説明">
            <a:extLst>
              <a:ext uri="{FF2B5EF4-FFF2-40B4-BE49-F238E27FC236}">
                <a16:creationId xmlns:a16="http://schemas.microsoft.com/office/drawing/2014/main" id="{8F16C1E8-7127-4426-AE73-F7E4BA21B68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5" r="95"/>
          <a:stretch>
            <a:fillRect/>
          </a:stretch>
        </p:blipFill>
        <p:spPr/>
      </p:pic>
      <p:sp>
        <p:nvSpPr>
          <p:cNvPr id="6" name="テキスト プレースホルダー 5">
            <a:extLst>
              <a:ext uri="{FF2B5EF4-FFF2-40B4-BE49-F238E27FC236}">
                <a16:creationId xmlns:a16="http://schemas.microsoft.com/office/drawing/2014/main" id="{7006131E-FB56-425D-89D8-786378BA6FAA}"/>
              </a:ext>
            </a:extLst>
          </p:cNvPr>
          <p:cNvSpPr>
            <a:spLocks noGrp="1"/>
          </p:cNvSpPr>
          <p:nvPr>
            <p:ph type="body" sz="quarter" idx="11"/>
          </p:nvPr>
        </p:nvSpPr>
        <p:spPr/>
        <p:txBody>
          <a:bodyPr/>
          <a:lstStyle/>
          <a:p>
            <a:r>
              <a:rPr lang="en-US" altLang="ja-JP" dirty="0" err="1"/>
              <a:t>PYRamid</a:t>
            </a:r>
            <a:r>
              <a:rPr lang="en-US" altLang="ja-JP" dirty="0"/>
              <a:t> level</a:t>
            </a:r>
          </a:p>
          <a:p>
            <a:pPr lvl="1"/>
            <a:r>
              <a:rPr lang="en-US" altLang="ja-JP" dirty="0"/>
              <a:t>Subline</a:t>
            </a:r>
          </a:p>
        </p:txBody>
      </p:sp>
      <p:sp>
        <p:nvSpPr>
          <p:cNvPr id="7" name="テキスト プレースホルダー 6">
            <a:extLst>
              <a:ext uri="{FF2B5EF4-FFF2-40B4-BE49-F238E27FC236}">
                <a16:creationId xmlns:a16="http://schemas.microsoft.com/office/drawing/2014/main" id="{1AB9B509-0B62-403A-B8A8-5AB7BF69492A}"/>
              </a:ext>
            </a:extLst>
          </p:cNvPr>
          <p:cNvSpPr>
            <a:spLocks noGrp="1"/>
          </p:cNvSpPr>
          <p:nvPr>
            <p:ph type="body" sz="quarter" idx="13"/>
          </p:nvPr>
        </p:nvSpPr>
        <p:spPr>
          <a:xfrm>
            <a:off x="1080000" y="2700000"/>
            <a:ext cx="5040000" cy="1840843"/>
          </a:xfrm>
        </p:spPr>
        <p:txBody>
          <a:bodyPr/>
          <a:lstStyle/>
          <a:p>
            <a:r>
              <a:rPr lang="en-US" altLang="ja-JP" dirty="0"/>
              <a:t>Date 09/13/2022</a:t>
            </a:r>
          </a:p>
          <a:p>
            <a:r>
              <a:rPr lang="en-US" altLang="ja-JP" dirty="0"/>
              <a:t>Name: NGUYEN LE KHAC ANH</a:t>
            </a:r>
          </a:p>
          <a:p>
            <a:r>
              <a:rPr lang="en-US" altLang="ja-JP" dirty="0"/>
              <a:t>             Nguyen </a:t>
            </a:r>
            <a:r>
              <a:rPr lang="en-US" altLang="ja-JP" dirty="0" err="1"/>
              <a:t>quang</a:t>
            </a:r>
            <a:r>
              <a:rPr lang="en-US" altLang="ja-JP" dirty="0"/>
              <a:t> hung</a:t>
            </a:r>
          </a:p>
          <a:p>
            <a:r>
              <a:rPr lang="en-US" altLang="ja-JP" dirty="0"/>
              <a:t>R-car vision 2, soc </a:t>
            </a:r>
            <a:r>
              <a:rPr lang="en-US" altLang="ja-JP" dirty="0" err="1"/>
              <a:t>sw</a:t>
            </a:r>
            <a:r>
              <a:rPr lang="en-US" altLang="ja-JP" dirty="0"/>
              <a:t>, </a:t>
            </a:r>
          </a:p>
          <a:p>
            <a:r>
              <a:rPr lang="en-US" altLang="ja-JP" dirty="0"/>
              <a:t>VISION IP</a:t>
            </a:r>
          </a:p>
          <a:p>
            <a:r>
              <a:rPr lang="en-US" altLang="ja-JP" dirty="0"/>
              <a:t>Renesas Electronics Corporation</a:t>
            </a:r>
          </a:p>
        </p:txBody>
      </p:sp>
    </p:spTree>
    <p:extLst>
      <p:ext uri="{BB962C8B-B14F-4D97-AF65-F5344CB8AC3E}">
        <p14:creationId xmlns:p14="http://schemas.microsoft.com/office/powerpoint/2010/main" val="232958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9556-BD4A-41B1-8DAA-DB436B6F4447}"/>
              </a:ext>
            </a:extLst>
          </p:cNvPr>
          <p:cNvSpPr>
            <a:spLocks noGrp="1"/>
          </p:cNvSpPr>
          <p:nvPr>
            <p:ph type="title"/>
          </p:nvPr>
        </p:nvSpPr>
        <p:spPr/>
        <p:txBody>
          <a:bodyPr/>
          <a:lstStyle/>
          <a:p>
            <a:r>
              <a:rPr lang="en-US" dirty="0"/>
              <a:t>Backward &amp; Forward Flow Field</a:t>
            </a:r>
          </a:p>
        </p:txBody>
      </p:sp>
      <p:sp>
        <p:nvSpPr>
          <p:cNvPr id="3" name="Content Placeholder 2">
            <a:extLst>
              <a:ext uri="{FF2B5EF4-FFF2-40B4-BE49-F238E27FC236}">
                <a16:creationId xmlns:a16="http://schemas.microsoft.com/office/drawing/2014/main" id="{FA280BA8-5B6F-49B0-96CE-BD4CDC971FB3}"/>
              </a:ext>
            </a:extLst>
          </p:cNvPr>
          <p:cNvSpPr>
            <a:spLocks noGrp="1"/>
          </p:cNvSpPr>
          <p:nvPr>
            <p:ph type="body" sz="quarter" idx="17"/>
          </p:nvPr>
        </p:nvSpPr>
        <p:spPr>
          <a:xfrm>
            <a:off x="1503425" y="1607465"/>
            <a:ext cx="3276600" cy="368884"/>
          </a:xfrm>
        </p:spPr>
        <p:txBody>
          <a:bodyPr/>
          <a:lstStyle/>
          <a:p>
            <a:pPr algn="ctr"/>
            <a:r>
              <a:rPr lang="en-US" sz="2200" dirty="0"/>
              <a:t>Backward flow field</a:t>
            </a:r>
          </a:p>
        </p:txBody>
      </p:sp>
      <p:sp>
        <p:nvSpPr>
          <p:cNvPr id="4" name="Content Placeholder 3">
            <a:extLst>
              <a:ext uri="{FF2B5EF4-FFF2-40B4-BE49-F238E27FC236}">
                <a16:creationId xmlns:a16="http://schemas.microsoft.com/office/drawing/2014/main" id="{6C0278FF-5E58-4865-9476-31B2782F2C41}"/>
              </a:ext>
            </a:extLst>
          </p:cNvPr>
          <p:cNvSpPr>
            <a:spLocks noGrp="1"/>
          </p:cNvSpPr>
          <p:nvPr>
            <p:ph sz="half" idx="4294967295"/>
          </p:nvPr>
        </p:nvSpPr>
        <p:spPr>
          <a:xfrm>
            <a:off x="6685025" y="1607465"/>
            <a:ext cx="3528737" cy="368884"/>
          </a:xfrm>
        </p:spPr>
        <p:txBody>
          <a:bodyPr/>
          <a:lstStyle/>
          <a:p>
            <a:pPr algn="ctr"/>
            <a:r>
              <a:rPr lang="en-US" sz="2200" dirty="0"/>
              <a:t>Forward flow field</a:t>
            </a:r>
          </a:p>
        </p:txBody>
      </p:sp>
      <p:sp>
        <p:nvSpPr>
          <p:cNvPr id="5" name="Footer Placeholder 4">
            <a:extLst>
              <a:ext uri="{FF2B5EF4-FFF2-40B4-BE49-F238E27FC236}">
                <a16:creationId xmlns:a16="http://schemas.microsoft.com/office/drawing/2014/main" id="{BD6BC1D1-6428-42C5-AA4E-8126302CA0E0}"/>
              </a:ext>
            </a:extLst>
          </p:cNvPr>
          <p:cNvSpPr>
            <a:spLocks noGrp="1"/>
          </p:cNvSpPr>
          <p:nvPr>
            <p:ph type="ftr" sz="quarter" idx="4294967295"/>
          </p:nvPr>
        </p:nvSpPr>
        <p:spPr>
          <a:xfrm>
            <a:off x="0" y="0"/>
            <a:ext cx="0" cy="0"/>
          </a:xfrm>
        </p:spPr>
        <p:txBody>
          <a:bodyPr/>
          <a:lstStyle/>
          <a:p>
            <a:r>
              <a:rPr lang="en-US" altLang="ja-JP">
                <a:solidFill>
                  <a:srgbClr val="FFFFFF"/>
                </a:solidFill>
              </a:rPr>
              <a:t>© 2015 Renesas Electronics Corporation. All rights reserved.</a:t>
            </a:r>
            <a:endParaRPr lang="ja-JP" altLang="en-US" dirty="0">
              <a:solidFill>
                <a:srgbClr val="FFFFFF"/>
              </a:solidFill>
            </a:endParaRPr>
          </a:p>
        </p:txBody>
      </p:sp>
      <p:pic>
        <p:nvPicPr>
          <p:cNvPr id="8" name="Picture 7">
            <a:extLst>
              <a:ext uri="{FF2B5EF4-FFF2-40B4-BE49-F238E27FC236}">
                <a16:creationId xmlns:a16="http://schemas.microsoft.com/office/drawing/2014/main" id="{22AFE913-4B0E-48D9-91B6-6CE84F5A8E61}"/>
              </a:ext>
            </a:extLst>
          </p:cNvPr>
          <p:cNvPicPr>
            <a:picLocks noChangeAspect="1"/>
          </p:cNvPicPr>
          <p:nvPr/>
        </p:nvPicPr>
        <p:blipFill rotWithShape="1">
          <a:blip r:embed="rId2"/>
          <a:srcRect r="7958"/>
          <a:stretch/>
        </p:blipFill>
        <p:spPr>
          <a:xfrm>
            <a:off x="6429769" y="2032645"/>
            <a:ext cx="1799831" cy="3924035"/>
          </a:xfrm>
          <a:prstGeom prst="rect">
            <a:avLst/>
          </a:prstGeom>
        </p:spPr>
      </p:pic>
      <p:pic>
        <p:nvPicPr>
          <p:cNvPr id="10" name="Picture 9">
            <a:extLst>
              <a:ext uri="{FF2B5EF4-FFF2-40B4-BE49-F238E27FC236}">
                <a16:creationId xmlns:a16="http://schemas.microsoft.com/office/drawing/2014/main" id="{CB6B041F-FA33-4EBF-904E-86838C63C93B}"/>
              </a:ext>
            </a:extLst>
          </p:cNvPr>
          <p:cNvPicPr>
            <a:picLocks noChangeAspect="1"/>
          </p:cNvPicPr>
          <p:nvPr/>
        </p:nvPicPr>
        <p:blipFill rotWithShape="1">
          <a:blip r:embed="rId3"/>
          <a:srcRect r="3734"/>
          <a:stretch/>
        </p:blipFill>
        <p:spPr>
          <a:xfrm>
            <a:off x="1199087" y="1976349"/>
            <a:ext cx="1848913" cy="3980331"/>
          </a:xfrm>
          <a:prstGeom prst="rect">
            <a:avLst/>
          </a:prstGeom>
        </p:spPr>
      </p:pic>
      <p:pic>
        <p:nvPicPr>
          <p:cNvPr id="12" name="Picture 11">
            <a:extLst>
              <a:ext uri="{FF2B5EF4-FFF2-40B4-BE49-F238E27FC236}">
                <a16:creationId xmlns:a16="http://schemas.microsoft.com/office/drawing/2014/main" id="{CAE73E4E-8FDA-4382-A5CF-65F1A2B9E71C}"/>
              </a:ext>
            </a:extLst>
          </p:cNvPr>
          <p:cNvPicPr>
            <a:picLocks noChangeAspect="1"/>
          </p:cNvPicPr>
          <p:nvPr/>
        </p:nvPicPr>
        <p:blipFill>
          <a:blip r:embed="rId4"/>
          <a:stretch>
            <a:fillRect/>
          </a:stretch>
        </p:blipFill>
        <p:spPr>
          <a:xfrm>
            <a:off x="8468738" y="2032645"/>
            <a:ext cx="2645162" cy="1521965"/>
          </a:xfrm>
          <a:prstGeom prst="rect">
            <a:avLst/>
          </a:prstGeom>
        </p:spPr>
      </p:pic>
      <p:pic>
        <p:nvPicPr>
          <p:cNvPr id="14" name="Picture 13">
            <a:extLst>
              <a:ext uri="{FF2B5EF4-FFF2-40B4-BE49-F238E27FC236}">
                <a16:creationId xmlns:a16="http://schemas.microsoft.com/office/drawing/2014/main" id="{1DCBA714-34B6-4A8B-9166-E07E43E5B9A6}"/>
              </a:ext>
            </a:extLst>
          </p:cNvPr>
          <p:cNvPicPr>
            <a:picLocks noChangeAspect="1"/>
          </p:cNvPicPr>
          <p:nvPr/>
        </p:nvPicPr>
        <p:blipFill>
          <a:blip r:embed="rId5"/>
          <a:stretch>
            <a:fillRect/>
          </a:stretch>
        </p:blipFill>
        <p:spPr>
          <a:xfrm>
            <a:off x="3141725" y="2210281"/>
            <a:ext cx="2308739" cy="1344329"/>
          </a:xfrm>
          <a:prstGeom prst="rect">
            <a:avLst/>
          </a:prstGeom>
        </p:spPr>
      </p:pic>
    </p:spTree>
    <p:extLst>
      <p:ext uri="{BB962C8B-B14F-4D97-AF65-F5344CB8AC3E}">
        <p14:creationId xmlns:p14="http://schemas.microsoft.com/office/powerpoint/2010/main" val="314775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dirty="0"/>
              <a:t>Down-sampling and Up-sampling</a:t>
            </a:r>
          </a:p>
        </p:txBody>
      </p:sp>
      <p:sp>
        <p:nvSpPr>
          <p:cNvPr id="11" name="TextBox 10">
            <a:extLst>
              <a:ext uri="{FF2B5EF4-FFF2-40B4-BE49-F238E27FC236}">
                <a16:creationId xmlns:a16="http://schemas.microsoft.com/office/drawing/2014/main" id="{55E79FF8-C8FA-4F43-A407-5CFE74B9837A}"/>
              </a:ext>
            </a:extLst>
          </p:cNvPr>
          <p:cNvSpPr txBox="1"/>
          <p:nvPr/>
        </p:nvSpPr>
        <p:spPr>
          <a:xfrm>
            <a:off x="266700" y="2057400"/>
            <a:ext cx="4152900" cy="958660"/>
          </a:xfrm>
          <a:prstGeom prst="rect">
            <a:avLst/>
          </a:prstGeom>
          <a:noFill/>
        </p:spPr>
        <p:txBody>
          <a:bodyPr wrap="square" rtlCol="0">
            <a:spAutoFit/>
          </a:bodyPr>
          <a:lstStyle/>
          <a:p>
            <a:pPr algn="just">
              <a:lnSpc>
                <a:spcPct val="150000"/>
              </a:lnSpc>
            </a:pPr>
            <a:r>
              <a:rPr lang="en-US" sz="2000" dirty="0"/>
              <a:t>The Gaussian Pyramid: </a:t>
            </a:r>
          </a:p>
          <a:p>
            <a:pPr algn="just">
              <a:lnSpc>
                <a:spcPct val="150000"/>
              </a:lnSpc>
            </a:pPr>
            <a:r>
              <a:rPr lang="en-US" sz="2000" dirty="0"/>
              <a:t>A representation in multiple scales</a:t>
            </a:r>
          </a:p>
        </p:txBody>
      </p:sp>
      <p:pic>
        <p:nvPicPr>
          <p:cNvPr id="20" name="Content Placeholder 19" descr="Graphical user interface&#10;&#10;Description automatically generated with medium confidence">
            <a:extLst>
              <a:ext uri="{FF2B5EF4-FFF2-40B4-BE49-F238E27FC236}">
                <a16:creationId xmlns:a16="http://schemas.microsoft.com/office/drawing/2014/main" id="{78D5698D-2273-4704-A0F9-FE5AA3D4FE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6333" b="62791"/>
          <a:stretch/>
        </p:blipFill>
        <p:spPr>
          <a:xfrm>
            <a:off x="4495800" y="1067231"/>
            <a:ext cx="7429500" cy="4953000"/>
          </a:xfrm>
        </p:spPr>
      </p:pic>
      <p:sp>
        <p:nvSpPr>
          <p:cNvPr id="22" name="TextBox 21">
            <a:extLst>
              <a:ext uri="{FF2B5EF4-FFF2-40B4-BE49-F238E27FC236}">
                <a16:creationId xmlns:a16="http://schemas.microsoft.com/office/drawing/2014/main" id="{DDC69DD0-4FB8-45D7-895E-CD19547EA2E3}"/>
              </a:ext>
            </a:extLst>
          </p:cNvPr>
          <p:cNvSpPr txBox="1"/>
          <p:nvPr/>
        </p:nvSpPr>
        <p:spPr>
          <a:xfrm>
            <a:off x="266700" y="3276600"/>
            <a:ext cx="4000500" cy="1881990"/>
          </a:xfrm>
          <a:prstGeom prst="rect">
            <a:avLst/>
          </a:prstGeom>
          <a:noFill/>
        </p:spPr>
        <p:txBody>
          <a:bodyPr wrap="square">
            <a:spAutoFit/>
          </a:bodyPr>
          <a:lstStyle/>
          <a:p>
            <a:pPr>
              <a:lnSpc>
                <a:spcPct val="150000"/>
              </a:lnSpc>
            </a:pPr>
            <a:r>
              <a:rPr lang="en-US" sz="2000" dirty="0"/>
              <a:t>The goal is to define a representation in which image information at different scales is explicitly available</a:t>
            </a:r>
          </a:p>
        </p:txBody>
      </p:sp>
    </p:spTree>
    <p:extLst>
      <p:ext uri="{BB962C8B-B14F-4D97-AF65-F5344CB8AC3E}">
        <p14:creationId xmlns:p14="http://schemas.microsoft.com/office/powerpoint/2010/main" val="389937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dirty="0"/>
              <a:t>Down-sampling and Up-sampling</a:t>
            </a:r>
          </a:p>
        </p:txBody>
      </p:sp>
      <p:pic>
        <p:nvPicPr>
          <p:cNvPr id="5" name="Picture 4">
            <a:extLst>
              <a:ext uri="{FF2B5EF4-FFF2-40B4-BE49-F238E27FC236}">
                <a16:creationId xmlns:a16="http://schemas.microsoft.com/office/drawing/2014/main" id="{849EE495-8C3C-4F53-90F7-9735CBA49B7C}"/>
              </a:ext>
            </a:extLst>
          </p:cNvPr>
          <p:cNvPicPr>
            <a:picLocks noChangeAspect="1"/>
          </p:cNvPicPr>
          <p:nvPr/>
        </p:nvPicPr>
        <p:blipFill rotWithShape="1">
          <a:blip r:embed="rId3"/>
          <a:srcRect l="1234" t="2381" r="1298"/>
          <a:stretch/>
        </p:blipFill>
        <p:spPr>
          <a:xfrm>
            <a:off x="306404" y="2792129"/>
            <a:ext cx="6019800" cy="3124200"/>
          </a:xfrm>
          <a:prstGeom prst="rect">
            <a:avLst/>
          </a:prstGeom>
        </p:spPr>
      </p:pic>
      <p:sp>
        <p:nvSpPr>
          <p:cNvPr id="6" name="AutoShape 2" descr="Downsampling Operation.">
            <a:extLst>
              <a:ext uri="{FF2B5EF4-FFF2-40B4-BE49-F238E27FC236}">
                <a16:creationId xmlns:a16="http://schemas.microsoft.com/office/drawing/2014/main" id="{8FB7ABAD-B16F-4DC6-BF7C-2697A747ACEF}"/>
              </a:ext>
            </a:extLst>
          </p:cNvPr>
          <p:cNvSpPr>
            <a:spLocks noChangeAspect="1" noChangeArrowheads="1"/>
          </p:cNvSpPr>
          <p:nvPr/>
        </p:nvSpPr>
        <p:spPr bwMode="auto">
          <a:xfrm>
            <a:off x="5792804" y="48114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8" name="Table 8">
            <a:extLst>
              <a:ext uri="{FF2B5EF4-FFF2-40B4-BE49-F238E27FC236}">
                <a16:creationId xmlns:a16="http://schemas.microsoft.com/office/drawing/2014/main" id="{0AF7CAA0-8F8C-4DE6-9A92-58A19E607204}"/>
              </a:ext>
            </a:extLst>
          </p:cNvPr>
          <p:cNvGraphicFramePr>
            <a:graphicFrameLocks noGrp="1"/>
          </p:cNvGraphicFramePr>
          <p:nvPr>
            <p:extLst>
              <p:ext uri="{D42A27DB-BD31-4B8C-83A1-F6EECF244321}">
                <p14:modId xmlns:p14="http://schemas.microsoft.com/office/powerpoint/2010/main" val="2376451855"/>
              </p:ext>
            </p:extLst>
          </p:nvPr>
        </p:nvGraphicFramePr>
        <p:xfrm>
          <a:off x="6402404" y="2819400"/>
          <a:ext cx="2971800" cy="259080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758255859"/>
                    </a:ext>
                  </a:extLst>
                </a:gridCol>
                <a:gridCol w="495300">
                  <a:extLst>
                    <a:ext uri="{9D8B030D-6E8A-4147-A177-3AD203B41FA5}">
                      <a16:colId xmlns:a16="http://schemas.microsoft.com/office/drawing/2014/main" val="3193776279"/>
                    </a:ext>
                  </a:extLst>
                </a:gridCol>
                <a:gridCol w="495300">
                  <a:extLst>
                    <a:ext uri="{9D8B030D-6E8A-4147-A177-3AD203B41FA5}">
                      <a16:colId xmlns:a16="http://schemas.microsoft.com/office/drawing/2014/main" val="2923300830"/>
                    </a:ext>
                  </a:extLst>
                </a:gridCol>
                <a:gridCol w="495300">
                  <a:extLst>
                    <a:ext uri="{9D8B030D-6E8A-4147-A177-3AD203B41FA5}">
                      <a16:colId xmlns:a16="http://schemas.microsoft.com/office/drawing/2014/main" val="3884068365"/>
                    </a:ext>
                  </a:extLst>
                </a:gridCol>
                <a:gridCol w="495300">
                  <a:extLst>
                    <a:ext uri="{9D8B030D-6E8A-4147-A177-3AD203B41FA5}">
                      <a16:colId xmlns:a16="http://schemas.microsoft.com/office/drawing/2014/main" val="1156082410"/>
                    </a:ext>
                  </a:extLst>
                </a:gridCol>
                <a:gridCol w="495300">
                  <a:extLst>
                    <a:ext uri="{9D8B030D-6E8A-4147-A177-3AD203B41FA5}">
                      <a16:colId xmlns:a16="http://schemas.microsoft.com/office/drawing/2014/main" val="358339034"/>
                    </a:ext>
                  </a:extLst>
                </a:gridCol>
              </a:tblGrid>
              <a:tr h="431800">
                <a:tc>
                  <a:txBody>
                    <a:bodyPr/>
                    <a:lstStyle/>
                    <a:p>
                      <a:pPr algn="ctr"/>
                      <a:r>
                        <a:rPr lang="en-US" dirty="0"/>
                        <a:t>1</a:t>
                      </a:r>
                    </a:p>
                  </a:txBody>
                  <a:tcPr>
                    <a:solidFill>
                      <a:srgbClr val="FF0000"/>
                    </a:solidFill>
                  </a:tcPr>
                </a:tc>
                <a:tc>
                  <a:txBody>
                    <a:bodyPr/>
                    <a:lstStyle/>
                    <a:p>
                      <a:pPr algn="ctr"/>
                      <a:r>
                        <a:rPr lang="en-US" dirty="0"/>
                        <a:t>2</a:t>
                      </a:r>
                    </a:p>
                  </a:txBody>
                  <a:tcPr/>
                </a:tc>
                <a:tc>
                  <a:txBody>
                    <a:bodyPr/>
                    <a:lstStyle/>
                    <a:p>
                      <a:pPr algn="ctr"/>
                      <a:r>
                        <a:rPr lang="en-US" dirty="0"/>
                        <a:t>3</a:t>
                      </a:r>
                    </a:p>
                  </a:txBody>
                  <a:tcPr>
                    <a:solidFill>
                      <a:srgbClr val="FF0000"/>
                    </a:solidFill>
                  </a:tcPr>
                </a:tc>
                <a:tc>
                  <a:txBody>
                    <a:bodyPr/>
                    <a:lstStyle/>
                    <a:p>
                      <a:pPr algn="ctr"/>
                      <a:r>
                        <a:rPr lang="en-US" dirty="0"/>
                        <a:t>4</a:t>
                      </a:r>
                    </a:p>
                  </a:txBody>
                  <a:tcPr/>
                </a:tc>
                <a:tc>
                  <a:txBody>
                    <a:bodyPr/>
                    <a:lstStyle/>
                    <a:p>
                      <a:pPr algn="ctr"/>
                      <a:r>
                        <a:rPr lang="en-US" dirty="0"/>
                        <a:t>5</a:t>
                      </a:r>
                    </a:p>
                  </a:txBody>
                  <a:tcPr>
                    <a:solidFill>
                      <a:srgbClr val="FF0000"/>
                    </a:solidFill>
                  </a:tcPr>
                </a:tc>
                <a:tc>
                  <a:txBody>
                    <a:bodyPr/>
                    <a:lstStyle/>
                    <a:p>
                      <a:pPr algn="ctr"/>
                      <a:r>
                        <a:rPr lang="en-US" dirty="0"/>
                        <a:t>6</a:t>
                      </a:r>
                    </a:p>
                  </a:txBody>
                  <a:tcPr/>
                </a:tc>
                <a:extLst>
                  <a:ext uri="{0D108BD9-81ED-4DB2-BD59-A6C34878D82A}">
                    <a16:rowId xmlns:a16="http://schemas.microsoft.com/office/drawing/2014/main" val="788684493"/>
                  </a:ext>
                </a:extLst>
              </a:tr>
              <a:tr h="431800">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471355256"/>
                  </a:ext>
                </a:extLst>
              </a:tr>
              <a:tr h="431800">
                <a:tc>
                  <a:txBody>
                    <a:bodyPr/>
                    <a:lstStyle/>
                    <a:p>
                      <a:pPr algn="ctr"/>
                      <a:r>
                        <a:rPr lang="en-US" dirty="0"/>
                        <a:t>13</a:t>
                      </a:r>
                    </a:p>
                  </a:txBody>
                  <a:tcPr>
                    <a:solidFill>
                      <a:srgbClr val="FF0000"/>
                    </a:solidFill>
                  </a:tcPr>
                </a:tc>
                <a:tc>
                  <a:txBody>
                    <a:bodyPr/>
                    <a:lstStyle/>
                    <a:p>
                      <a:pPr algn="ctr"/>
                      <a:r>
                        <a:rPr lang="en-US" dirty="0"/>
                        <a:t>14</a:t>
                      </a:r>
                    </a:p>
                  </a:txBody>
                  <a:tcPr/>
                </a:tc>
                <a:tc>
                  <a:txBody>
                    <a:bodyPr/>
                    <a:lstStyle/>
                    <a:p>
                      <a:pPr algn="ctr"/>
                      <a:r>
                        <a:rPr lang="en-US" dirty="0"/>
                        <a:t>15</a:t>
                      </a:r>
                    </a:p>
                  </a:txBody>
                  <a:tcPr>
                    <a:solidFill>
                      <a:srgbClr val="FF0000"/>
                    </a:solidFill>
                  </a:tcPr>
                </a:tc>
                <a:tc>
                  <a:txBody>
                    <a:bodyPr/>
                    <a:lstStyle/>
                    <a:p>
                      <a:pPr algn="ctr"/>
                      <a:r>
                        <a:rPr lang="en-US" dirty="0"/>
                        <a:t>16</a:t>
                      </a:r>
                    </a:p>
                  </a:txBody>
                  <a:tcPr/>
                </a:tc>
                <a:tc>
                  <a:txBody>
                    <a:bodyPr/>
                    <a:lstStyle/>
                    <a:p>
                      <a:pPr algn="ctr"/>
                      <a:r>
                        <a:rPr lang="en-US" dirty="0"/>
                        <a:t>17</a:t>
                      </a:r>
                    </a:p>
                  </a:txBody>
                  <a:tcPr>
                    <a:solidFill>
                      <a:srgbClr val="FF0000"/>
                    </a:solidFill>
                  </a:tcPr>
                </a:tc>
                <a:tc>
                  <a:txBody>
                    <a:bodyPr/>
                    <a:lstStyle/>
                    <a:p>
                      <a:pPr algn="ctr"/>
                      <a:r>
                        <a:rPr lang="en-US" dirty="0"/>
                        <a:t>18</a:t>
                      </a:r>
                    </a:p>
                  </a:txBody>
                  <a:tcPr/>
                </a:tc>
                <a:extLst>
                  <a:ext uri="{0D108BD9-81ED-4DB2-BD59-A6C34878D82A}">
                    <a16:rowId xmlns:a16="http://schemas.microsoft.com/office/drawing/2014/main" val="16722644"/>
                  </a:ext>
                </a:extLst>
              </a:tr>
              <a:tr h="431800">
                <a:tc>
                  <a:txBody>
                    <a:bodyPr/>
                    <a:lstStyle/>
                    <a:p>
                      <a:pPr algn="ctr"/>
                      <a:r>
                        <a:rPr lang="en-US" dirty="0"/>
                        <a:t>19</a:t>
                      </a:r>
                    </a:p>
                  </a:txBody>
                  <a:tcPr/>
                </a:tc>
                <a:tc>
                  <a:txBody>
                    <a:bodyPr/>
                    <a:lstStyle/>
                    <a:p>
                      <a:pPr algn="ctr"/>
                      <a:r>
                        <a:rPr lang="en-US" dirty="0"/>
                        <a:t>20</a:t>
                      </a:r>
                    </a:p>
                  </a:txBody>
                  <a:tcPr/>
                </a:tc>
                <a:tc>
                  <a:txBody>
                    <a:bodyPr/>
                    <a:lstStyle/>
                    <a:p>
                      <a:pPr algn="ctr"/>
                      <a:r>
                        <a:rPr lang="en-US" dirty="0"/>
                        <a:t>21</a:t>
                      </a:r>
                    </a:p>
                  </a:txBody>
                  <a:tcPr/>
                </a:tc>
                <a:tc>
                  <a:txBody>
                    <a:bodyPr/>
                    <a:lstStyle/>
                    <a:p>
                      <a:pPr algn="ctr"/>
                      <a:r>
                        <a:rPr lang="en-US" dirty="0"/>
                        <a:t>22</a:t>
                      </a:r>
                    </a:p>
                  </a:txBody>
                  <a:tcPr/>
                </a:tc>
                <a:tc>
                  <a:txBody>
                    <a:bodyPr/>
                    <a:lstStyle/>
                    <a:p>
                      <a:pPr algn="ctr"/>
                      <a:r>
                        <a:rPr lang="en-US" dirty="0"/>
                        <a:t>23</a:t>
                      </a:r>
                    </a:p>
                  </a:txBody>
                  <a:tcPr/>
                </a:tc>
                <a:tc>
                  <a:txBody>
                    <a:bodyPr/>
                    <a:lstStyle/>
                    <a:p>
                      <a:pPr algn="ctr"/>
                      <a:r>
                        <a:rPr lang="en-US" dirty="0"/>
                        <a:t>24</a:t>
                      </a:r>
                    </a:p>
                  </a:txBody>
                  <a:tcPr/>
                </a:tc>
                <a:extLst>
                  <a:ext uri="{0D108BD9-81ED-4DB2-BD59-A6C34878D82A}">
                    <a16:rowId xmlns:a16="http://schemas.microsoft.com/office/drawing/2014/main" val="1909818345"/>
                  </a:ext>
                </a:extLst>
              </a:tr>
              <a:tr h="431800">
                <a:tc>
                  <a:txBody>
                    <a:bodyPr/>
                    <a:lstStyle/>
                    <a:p>
                      <a:pPr algn="ctr"/>
                      <a:r>
                        <a:rPr lang="en-US" dirty="0"/>
                        <a:t>25</a:t>
                      </a:r>
                    </a:p>
                  </a:txBody>
                  <a:tcPr>
                    <a:solidFill>
                      <a:srgbClr val="FF0000"/>
                    </a:solidFill>
                  </a:tcPr>
                </a:tc>
                <a:tc>
                  <a:txBody>
                    <a:bodyPr/>
                    <a:lstStyle/>
                    <a:p>
                      <a:pPr algn="ctr"/>
                      <a:r>
                        <a:rPr lang="en-US" dirty="0"/>
                        <a:t>26</a:t>
                      </a:r>
                    </a:p>
                  </a:txBody>
                  <a:tcPr/>
                </a:tc>
                <a:tc>
                  <a:txBody>
                    <a:bodyPr/>
                    <a:lstStyle/>
                    <a:p>
                      <a:pPr algn="ctr"/>
                      <a:r>
                        <a:rPr lang="en-US" dirty="0"/>
                        <a:t>27</a:t>
                      </a:r>
                    </a:p>
                  </a:txBody>
                  <a:tcPr>
                    <a:solidFill>
                      <a:srgbClr val="FF0000"/>
                    </a:solidFill>
                  </a:tcPr>
                </a:tc>
                <a:tc>
                  <a:txBody>
                    <a:bodyPr/>
                    <a:lstStyle/>
                    <a:p>
                      <a:pPr algn="ctr"/>
                      <a:r>
                        <a:rPr lang="en-US" dirty="0"/>
                        <a:t>28</a:t>
                      </a:r>
                    </a:p>
                  </a:txBody>
                  <a:tcPr/>
                </a:tc>
                <a:tc>
                  <a:txBody>
                    <a:bodyPr/>
                    <a:lstStyle/>
                    <a:p>
                      <a:pPr algn="ctr"/>
                      <a:r>
                        <a:rPr lang="en-US" dirty="0"/>
                        <a:t>29</a:t>
                      </a:r>
                    </a:p>
                  </a:txBody>
                  <a:tcPr>
                    <a:solidFill>
                      <a:srgbClr val="FF0000"/>
                    </a:solidFill>
                  </a:tcPr>
                </a:tc>
                <a:tc>
                  <a:txBody>
                    <a:bodyPr/>
                    <a:lstStyle/>
                    <a:p>
                      <a:pPr algn="ctr"/>
                      <a:r>
                        <a:rPr lang="en-US" dirty="0"/>
                        <a:t>30</a:t>
                      </a:r>
                    </a:p>
                  </a:txBody>
                  <a:tcPr/>
                </a:tc>
                <a:extLst>
                  <a:ext uri="{0D108BD9-81ED-4DB2-BD59-A6C34878D82A}">
                    <a16:rowId xmlns:a16="http://schemas.microsoft.com/office/drawing/2014/main" val="1074297190"/>
                  </a:ext>
                </a:extLst>
              </a:tr>
              <a:tr h="431800">
                <a:tc>
                  <a:txBody>
                    <a:bodyPr/>
                    <a:lstStyle/>
                    <a:p>
                      <a:pPr algn="ctr"/>
                      <a:r>
                        <a:rPr lang="en-US" dirty="0"/>
                        <a:t>31</a:t>
                      </a:r>
                    </a:p>
                  </a:txBody>
                  <a:tcPr/>
                </a:tc>
                <a:tc>
                  <a:txBody>
                    <a:bodyPr/>
                    <a:lstStyle/>
                    <a:p>
                      <a:pPr algn="ctr"/>
                      <a:r>
                        <a:rPr lang="en-US" dirty="0"/>
                        <a:t>32</a:t>
                      </a:r>
                    </a:p>
                  </a:txBody>
                  <a:tcPr/>
                </a:tc>
                <a:tc>
                  <a:txBody>
                    <a:bodyPr/>
                    <a:lstStyle/>
                    <a:p>
                      <a:pPr algn="ctr"/>
                      <a:r>
                        <a:rPr lang="en-US" dirty="0"/>
                        <a:t>33</a:t>
                      </a:r>
                    </a:p>
                  </a:txBody>
                  <a:tcPr/>
                </a:tc>
                <a:tc>
                  <a:txBody>
                    <a:bodyPr/>
                    <a:lstStyle/>
                    <a:p>
                      <a:pPr algn="ctr"/>
                      <a:r>
                        <a:rPr lang="en-US" dirty="0"/>
                        <a:t>34</a:t>
                      </a:r>
                    </a:p>
                  </a:txBody>
                  <a:tcPr/>
                </a:tc>
                <a:tc>
                  <a:txBody>
                    <a:bodyPr/>
                    <a:lstStyle/>
                    <a:p>
                      <a:pPr algn="ctr"/>
                      <a:r>
                        <a:rPr lang="en-US" dirty="0"/>
                        <a:t>35</a:t>
                      </a:r>
                    </a:p>
                  </a:txBody>
                  <a:tcPr/>
                </a:tc>
                <a:tc>
                  <a:txBody>
                    <a:bodyPr/>
                    <a:lstStyle/>
                    <a:p>
                      <a:pPr algn="ctr"/>
                      <a:r>
                        <a:rPr lang="en-US" dirty="0"/>
                        <a:t>36</a:t>
                      </a:r>
                    </a:p>
                  </a:txBody>
                  <a:tcPr/>
                </a:tc>
                <a:extLst>
                  <a:ext uri="{0D108BD9-81ED-4DB2-BD59-A6C34878D82A}">
                    <a16:rowId xmlns:a16="http://schemas.microsoft.com/office/drawing/2014/main" val="2845437888"/>
                  </a:ext>
                </a:extLst>
              </a:tr>
            </a:tbl>
          </a:graphicData>
        </a:graphic>
      </p:graphicFrame>
      <p:graphicFrame>
        <p:nvGraphicFramePr>
          <p:cNvPr id="9" name="Table 9">
            <a:extLst>
              <a:ext uri="{FF2B5EF4-FFF2-40B4-BE49-F238E27FC236}">
                <a16:creationId xmlns:a16="http://schemas.microsoft.com/office/drawing/2014/main" id="{1B14E7B2-8A8D-47D8-880B-F646360600A9}"/>
              </a:ext>
            </a:extLst>
          </p:cNvPr>
          <p:cNvGraphicFramePr>
            <a:graphicFrameLocks noGrp="1"/>
          </p:cNvGraphicFramePr>
          <p:nvPr>
            <p:extLst>
              <p:ext uri="{D42A27DB-BD31-4B8C-83A1-F6EECF244321}">
                <p14:modId xmlns:p14="http://schemas.microsoft.com/office/powerpoint/2010/main" val="3843382473"/>
              </p:ext>
            </p:extLst>
          </p:nvPr>
        </p:nvGraphicFramePr>
        <p:xfrm>
          <a:off x="10346356" y="3499988"/>
          <a:ext cx="1549668" cy="1300212"/>
        </p:xfrm>
        <a:graphic>
          <a:graphicData uri="http://schemas.openxmlformats.org/drawingml/2006/table">
            <a:tbl>
              <a:tblPr firstRow="1" bandRow="1">
                <a:tableStyleId>{5940675A-B579-460E-94D1-54222C63F5DA}</a:tableStyleId>
              </a:tblPr>
              <a:tblGrid>
                <a:gridCol w="516556">
                  <a:extLst>
                    <a:ext uri="{9D8B030D-6E8A-4147-A177-3AD203B41FA5}">
                      <a16:colId xmlns:a16="http://schemas.microsoft.com/office/drawing/2014/main" val="2670217541"/>
                    </a:ext>
                  </a:extLst>
                </a:gridCol>
                <a:gridCol w="516556">
                  <a:extLst>
                    <a:ext uri="{9D8B030D-6E8A-4147-A177-3AD203B41FA5}">
                      <a16:colId xmlns:a16="http://schemas.microsoft.com/office/drawing/2014/main" val="419822423"/>
                    </a:ext>
                  </a:extLst>
                </a:gridCol>
                <a:gridCol w="516556">
                  <a:extLst>
                    <a:ext uri="{9D8B030D-6E8A-4147-A177-3AD203B41FA5}">
                      <a16:colId xmlns:a16="http://schemas.microsoft.com/office/drawing/2014/main" val="3071805564"/>
                    </a:ext>
                  </a:extLst>
                </a:gridCol>
              </a:tblGrid>
              <a:tr h="433404">
                <a:tc>
                  <a:txBody>
                    <a:bodyPr/>
                    <a:lstStyle/>
                    <a:p>
                      <a:r>
                        <a:rPr lang="en-US" dirty="0"/>
                        <a:t>1</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1423376079"/>
                  </a:ext>
                </a:extLst>
              </a:tr>
              <a:tr h="433404">
                <a:tc>
                  <a:txBody>
                    <a:bodyPr/>
                    <a:lstStyle/>
                    <a:p>
                      <a:r>
                        <a:rPr lang="en-US" dirty="0"/>
                        <a:t>13</a:t>
                      </a:r>
                    </a:p>
                  </a:txBody>
                  <a:tcPr/>
                </a:tc>
                <a:tc>
                  <a:txBody>
                    <a:bodyPr/>
                    <a:lstStyle/>
                    <a:p>
                      <a:r>
                        <a:rPr lang="en-US" dirty="0"/>
                        <a:t>15</a:t>
                      </a:r>
                    </a:p>
                  </a:txBody>
                  <a:tcPr/>
                </a:tc>
                <a:tc>
                  <a:txBody>
                    <a:bodyPr/>
                    <a:lstStyle/>
                    <a:p>
                      <a:r>
                        <a:rPr lang="en-US" dirty="0"/>
                        <a:t>17</a:t>
                      </a:r>
                    </a:p>
                  </a:txBody>
                  <a:tcPr/>
                </a:tc>
                <a:extLst>
                  <a:ext uri="{0D108BD9-81ED-4DB2-BD59-A6C34878D82A}">
                    <a16:rowId xmlns:a16="http://schemas.microsoft.com/office/drawing/2014/main" val="2347903594"/>
                  </a:ext>
                </a:extLst>
              </a:tr>
              <a:tr h="433404">
                <a:tc>
                  <a:txBody>
                    <a:bodyPr/>
                    <a:lstStyle/>
                    <a:p>
                      <a:r>
                        <a:rPr lang="en-US" dirty="0"/>
                        <a:t>25</a:t>
                      </a:r>
                    </a:p>
                  </a:txBody>
                  <a:tcPr/>
                </a:tc>
                <a:tc>
                  <a:txBody>
                    <a:bodyPr/>
                    <a:lstStyle/>
                    <a:p>
                      <a:r>
                        <a:rPr lang="en-US" dirty="0"/>
                        <a:t>27</a:t>
                      </a:r>
                    </a:p>
                  </a:txBody>
                  <a:tcPr/>
                </a:tc>
                <a:tc>
                  <a:txBody>
                    <a:bodyPr/>
                    <a:lstStyle/>
                    <a:p>
                      <a:r>
                        <a:rPr lang="en-US" dirty="0"/>
                        <a:t>29</a:t>
                      </a:r>
                    </a:p>
                  </a:txBody>
                  <a:tcPr/>
                </a:tc>
                <a:extLst>
                  <a:ext uri="{0D108BD9-81ED-4DB2-BD59-A6C34878D82A}">
                    <a16:rowId xmlns:a16="http://schemas.microsoft.com/office/drawing/2014/main" val="905189237"/>
                  </a:ext>
                </a:extLst>
              </a:tr>
            </a:tbl>
          </a:graphicData>
        </a:graphic>
      </p:graphicFrame>
      <p:sp>
        <p:nvSpPr>
          <p:cNvPr id="10" name="Arrow: Right 9">
            <a:extLst>
              <a:ext uri="{FF2B5EF4-FFF2-40B4-BE49-F238E27FC236}">
                <a16:creationId xmlns:a16="http://schemas.microsoft.com/office/drawing/2014/main" id="{7442556E-9BB0-41CE-B874-E07CF0A37CB7}"/>
              </a:ext>
            </a:extLst>
          </p:cNvPr>
          <p:cNvSpPr/>
          <p:nvPr/>
        </p:nvSpPr>
        <p:spPr>
          <a:xfrm>
            <a:off x="9602804" y="38481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28ACDE-3235-421D-91FF-E34875E9E35C}"/>
              </a:ext>
            </a:extLst>
          </p:cNvPr>
          <p:cNvSpPr txBox="1"/>
          <p:nvPr/>
        </p:nvSpPr>
        <p:spPr>
          <a:xfrm>
            <a:off x="304800" y="1252300"/>
            <a:ext cx="10282187" cy="430887"/>
          </a:xfrm>
          <a:prstGeom prst="rect">
            <a:avLst/>
          </a:prstGeom>
          <a:noFill/>
        </p:spPr>
        <p:txBody>
          <a:bodyPr wrap="square" rtlCol="0">
            <a:spAutoFit/>
          </a:bodyPr>
          <a:lstStyle/>
          <a:p>
            <a:r>
              <a:rPr lang="en-US" sz="2200" dirty="0"/>
              <a:t>Down-sampling and Up-sampling in DOF use the Gaussian pyramid method</a:t>
            </a:r>
          </a:p>
        </p:txBody>
      </p:sp>
      <p:sp>
        <p:nvSpPr>
          <p:cNvPr id="18" name="TextBox 17">
            <a:extLst>
              <a:ext uri="{FF2B5EF4-FFF2-40B4-BE49-F238E27FC236}">
                <a16:creationId xmlns:a16="http://schemas.microsoft.com/office/drawing/2014/main" id="{6597392C-FCCD-4422-842D-A82E57E7E282}"/>
              </a:ext>
            </a:extLst>
          </p:cNvPr>
          <p:cNvSpPr txBox="1"/>
          <p:nvPr/>
        </p:nvSpPr>
        <p:spPr>
          <a:xfrm>
            <a:off x="4573604" y="1960659"/>
            <a:ext cx="3048000" cy="553998"/>
          </a:xfrm>
          <a:prstGeom prst="rect">
            <a:avLst/>
          </a:prstGeom>
          <a:noFill/>
        </p:spPr>
        <p:txBody>
          <a:bodyPr wrap="square">
            <a:spAutoFit/>
          </a:bodyPr>
          <a:lstStyle/>
          <a:p>
            <a:r>
              <a:rPr lang="en-US" sz="3000" b="1" dirty="0"/>
              <a:t>Down-sampling</a:t>
            </a:r>
          </a:p>
        </p:txBody>
      </p:sp>
    </p:spTree>
    <p:extLst>
      <p:ext uri="{BB962C8B-B14F-4D97-AF65-F5344CB8AC3E}">
        <p14:creationId xmlns:p14="http://schemas.microsoft.com/office/powerpoint/2010/main" val="210504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dirty="0"/>
              <a:t>Down-sampling and Up-sampling</a:t>
            </a:r>
          </a:p>
        </p:txBody>
      </p:sp>
      <p:sp>
        <p:nvSpPr>
          <p:cNvPr id="6" name="AutoShape 2" descr="Downsampling Operation.">
            <a:extLst>
              <a:ext uri="{FF2B5EF4-FFF2-40B4-BE49-F238E27FC236}">
                <a16:creationId xmlns:a16="http://schemas.microsoft.com/office/drawing/2014/main" id="{8FB7ABAD-B16F-4DC6-BF7C-2697A747ACEF}"/>
              </a:ext>
            </a:extLst>
          </p:cNvPr>
          <p:cNvSpPr>
            <a:spLocks noChangeAspect="1" noChangeArrowheads="1"/>
          </p:cNvSpPr>
          <p:nvPr/>
        </p:nvSpPr>
        <p:spPr bwMode="auto">
          <a:xfrm>
            <a:off x="8077200" y="393512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8" name="Table 8">
            <a:extLst>
              <a:ext uri="{FF2B5EF4-FFF2-40B4-BE49-F238E27FC236}">
                <a16:creationId xmlns:a16="http://schemas.microsoft.com/office/drawing/2014/main" id="{0AF7CAA0-8F8C-4DE6-9A92-58A19E607204}"/>
              </a:ext>
            </a:extLst>
          </p:cNvPr>
          <p:cNvGraphicFramePr>
            <a:graphicFrameLocks noGrp="1"/>
          </p:cNvGraphicFramePr>
          <p:nvPr>
            <p:extLst>
              <p:ext uri="{D42A27DB-BD31-4B8C-83A1-F6EECF244321}">
                <p14:modId xmlns:p14="http://schemas.microsoft.com/office/powerpoint/2010/main" val="2286045051"/>
              </p:ext>
            </p:extLst>
          </p:nvPr>
        </p:nvGraphicFramePr>
        <p:xfrm>
          <a:off x="8686800" y="2792129"/>
          <a:ext cx="2971800" cy="2590800"/>
        </p:xfrm>
        <a:graphic>
          <a:graphicData uri="http://schemas.openxmlformats.org/drawingml/2006/table">
            <a:tbl>
              <a:tblPr firstRow="1" bandRow="1">
                <a:tableStyleId>{5940675A-B579-460E-94D1-54222C63F5DA}</a:tableStyleId>
              </a:tblPr>
              <a:tblGrid>
                <a:gridCol w="495300">
                  <a:extLst>
                    <a:ext uri="{9D8B030D-6E8A-4147-A177-3AD203B41FA5}">
                      <a16:colId xmlns:a16="http://schemas.microsoft.com/office/drawing/2014/main" val="758255859"/>
                    </a:ext>
                  </a:extLst>
                </a:gridCol>
                <a:gridCol w="495300">
                  <a:extLst>
                    <a:ext uri="{9D8B030D-6E8A-4147-A177-3AD203B41FA5}">
                      <a16:colId xmlns:a16="http://schemas.microsoft.com/office/drawing/2014/main" val="3193776279"/>
                    </a:ext>
                  </a:extLst>
                </a:gridCol>
                <a:gridCol w="495300">
                  <a:extLst>
                    <a:ext uri="{9D8B030D-6E8A-4147-A177-3AD203B41FA5}">
                      <a16:colId xmlns:a16="http://schemas.microsoft.com/office/drawing/2014/main" val="2923300830"/>
                    </a:ext>
                  </a:extLst>
                </a:gridCol>
                <a:gridCol w="495300">
                  <a:extLst>
                    <a:ext uri="{9D8B030D-6E8A-4147-A177-3AD203B41FA5}">
                      <a16:colId xmlns:a16="http://schemas.microsoft.com/office/drawing/2014/main" val="3884068365"/>
                    </a:ext>
                  </a:extLst>
                </a:gridCol>
                <a:gridCol w="495300">
                  <a:extLst>
                    <a:ext uri="{9D8B030D-6E8A-4147-A177-3AD203B41FA5}">
                      <a16:colId xmlns:a16="http://schemas.microsoft.com/office/drawing/2014/main" val="1156082410"/>
                    </a:ext>
                  </a:extLst>
                </a:gridCol>
                <a:gridCol w="495300">
                  <a:extLst>
                    <a:ext uri="{9D8B030D-6E8A-4147-A177-3AD203B41FA5}">
                      <a16:colId xmlns:a16="http://schemas.microsoft.com/office/drawing/2014/main" val="358339034"/>
                    </a:ext>
                  </a:extLst>
                </a:gridCol>
              </a:tblGrid>
              <a:tr h="431800">
                <a:tc>
                  <a:txBody>
                    <a:bodyPr/>
                    <a:lstStyle/>
                    <a:p>
                      <a:pPr algn="ctr"/>
                      <a:r>
                        <a:rPr lang="en-US" dirty="0"/>
                        <a:t>1</a:t>
                      </a:r>
                    </a:p>
                  </a:txBody>
                  <a:tcPr>
                    <a:solidFill>
                      <a:schemeClr val="tx2">
                        <a:lumMod val="60000"/>
                        <a:lumOff val="40000"/>
                      </a:schemeClr>
                    </a:solidFill>
                  </a:tcPr>
                </a:tc>
                <a:tc>
                  <a:txBody>
                    <a:bodyPr/>
                    <a:lstStyle/>
                    <a:p>
                      <a:pPr algn="ctr"/>
                      <a:r>
                        <a:rPr lang="en-US" dirty="0"/>
                        <a:t>1</a:t>
                      </a:r>
                    </a:p>
                  </a:txBody>
                  <a:tcPr>
                    <a:solidFill>
                      <a:schemeClr val="tx2">
                        <a:lumMod val="60000"/>
                        <a:lumOff val="40000"/>
                      </a:schemeClr>
                    </a:solidFill>
                  </a:tcPr>
                </a:tc>
                <a:tc>
                  <a:txBody>
                    <a:bodyPr/>
                    <a:lstStyle/>
                    <a:p>
                      <a:pPr algn="ctr"/>
                      <a:r>
                        <a:rPr lang="en-US" dirty="0"/>
                        <a:t>3</a:t>
                      </a:r>
                    </a:p>
                  </a:txBody>
                  <a:tcPr>
                    <a:solidFill>
                      <a:srgbClr val="FFFF00"/>
                    </a:solidFill>
                  </a:tcPr>
                </a:tc>
                <a:tc>
                  <a:txBody>
                    <a:bodyPr/>
                    <a:lstStyle/>
                    <a:p>
                      <a:pPr algn="ctr"/>
                      <a:r>
                        <a:rPr lang="en-US" dirty="0"/>
                        <a:t>3</a:t>
                      </a:r>
                    </a:p>
                  </a:txBody>
                  <a:tcPr>
                    <a:solidFill>
                      <a:srgbClr val="FFFF00"/>
                    </a:solidFill>
                  </a:tcPr>
                </a:tc>
                <a:tc>
                  <a:txBody>
                    <a:bodyPr/>
                    <a:lstStyle/>
                    <a:p>
                      <a:pPr algn="ctr"/>
                      <a:r>
                        <a:rPr lang="en-US" dirty="0"/>
                        <a:t>5</a:t>
                      </a:r>
                    </a:p>
                  </a:txBody>
                  <a:tcPr>
                    <a:solidFill>
                      <a:schemeClr val="accent3"/>
                    </a:solidFill>
                  </a:tcPr>
                </a:tc>
                <a:tc>
                  <a:txBody>
                    <a:bodyPr/>
                    <a:lstStyle/>
                    <a:p>
                      <a:pPr algn="ctr"/>
                      <a:r>
                        <a:rPr lang="en-US" dirty="0"/>
                        <a:t>5</a:t>
                      </a:r>
                    </a:p>
                  </a:txBody>
                  <a:tcPr>
                    <a:solidFill>
                      <a:schemeClr val="accent3"/>
                    </a:solidFill>
                  </a:tcPr>
                </a:tc>
                <a:extLst>
                  <a:ext uri="{0D108BD9-81ED-4DB2-BD59-A6C34878D82A}">
                    <a16:rowId xmlns:a16="http://schemas.microsoft.com/office/drawing/2014/main" val="788684493"/>
                  </a:ext>
                </a:extLst>
              </a:tr>
              <a:tr h="431800">
                <a:tc>
                  <a:txBody>
                    <a:bodyPr/>
                    <a:lstStyle/>
                    <a:p>
                      <a:pPr algn="ctr"/>
                      <a:r>
                        <a:rPr lang="en-US" dirty="0"/>
                        <a:t>1</a:t>
                      </a:r>
                    </a:p>
                  </a:txBody>
                  <a:tcPr>
                    <a:solidFill>
                      <a:schemeClr val="tx2">
                        <a:lumMod val="60000"/>
                        <a:lumOff val="40000"/>
                      </a:schemeClr>
                    </a:solidFill>
                  </a:tcPr>
                </a:tc>
                <a:tc>
                  <a:txBody>
                    <a:bodyPr/>
                    <a:lstStyle/>
                    <a:p>
                      <a:pPr algn="ctr"/>
                      <a:r>
                        <a:rPr lang="en-US" dirty="0"/>
                        <a:t>1</a:t>
                      </a:r>
                    </a:p>
                  </a:txBody>
                  <a:tcPr>
                    <a:solidFill>
                      <a:schemeClr val="tx2">
                        <a:lumMod val="60000"/>
                        <a:lumOff val="40000"/>
                      </a:schemeClr>
                    </a:solidFill>
                  </a:tcPr>
                </a:tc>
                <a:tc>
                  <a:txBody>
                    <a:bodyPr/>
                    <a:lstStyle/>
                    <a:p>
                      <a:pPr algn="ctr"/>
                      <a:r>
                        <a:rPr lang="en-US" dirty="0"/>
                        <a:t>3</a:t>
                      </a:r>
                    </a:p>
                  </a:txBody>
                  <a:tcPr>
                    <a:solidFill>
                      <a:srgbClr val="FFFF00"/>
                    </a:solidFill>
                  </a:tcPr>
                </a:tc>
                <a:tc>
                  <a:txBody>
                    <a:bodyPr/>
                    <a:lstStyle/>
                    <a:p>
                      <a:pPr algn="ctr"/>
                      <a:r>
                        <a:rPr lang="en-US" dirty="0"/>
                        <a:t>3</a:t>
                      </a:r>
                    </a:p>
                  </a:txBody>
                  <a:tcPr>
                    <a:solidFill>
                      <a:srgbClr val="FFFF00"/>
                    </a:solidFill>
                  </a:tcPr>
                </a:tc>
                <a:tc>
                  <a:txBody>
                    <a:bodyPr/>
                    <a:lstStyle/>
                    <a:p>
                      <a:pPr algn="ctr"/>
                      <a:r>
                        <a:rPr lang="en-US" dirty="0"/>
                        <a:t>5</a:t>
                      </a:r>
                    </a:p>
                  </a:txBody>
                  <a:tcPr>
                    <a:solidFill>
                      <a:schemeClr val="accent3"/>
                    </a:solidFill>
                  </a:tcPr>
                </a:tc>
                <a:tc>
                  <a:txBody>
                    <a:bodyPr/>
                    <a:lstStyle/>
                    <a:p>
                      <a:pPr algn="ctr"/>
                      <a:r>
                        <a:rPr lang="en-US" dirty="0"/>
                        <a:t>5</a:t>
                      </a:r>
                    </a:p>
                  </a:txBody>
                  <a:tcPr>
                    <a:solidFill>
                      <a:schemeClr val="accent3"/>
                    </a:solidFill>
                  </a:tcPr>
                </a:tc>
                <a:extLst>
                  <a:ext uri="{0D108BD9-81ED-4DB2-BD59-A6C34878D82A}">
                    <a16:rowId xmlns:a16="http://schemas.microsoft.com/office/drawing/2014/main" val="1471355256"/>
                  </a:ext>
                </a:extLst>
              </a:tr>
              <a:tr h="431800">
                <a:tc>
                  <a:txBody>
                    <a:bodyPr/>
                    <a:lstStyle/>
                    <a:p>
                      <a:pPr algn="ctr"/>
                      <a:r>
                        <a:rPr lang="en-US" dirty="0"/>
                        <a:t>13</a:t>
                      </a:r>
                    </a:p>
                  </a:txBody>
                  <a:tcPr>
                    <a:solidFill>
                      <a:schemeClr val="accent5">
                        <a:lumMod val="40000"/>
                        <a:lumOff val="60000"/>
                      </a:schemeClr>
                    </a:solidFill>
                  </a:tcPr>
                </a:tc>
                <a:tc>
                  <a:txBody>
                    <a:bodyPr/>
                    <a:lstStyle/>
                    <a:p>
                      <a:pPr algn="ctr"/>
                      <a:r>
                        <a:rPr lang="en-US" dirty="0"/>
                        <a:t>13</a:t>
                      </a:r>
                    </a:p>
                  </a:txBody>
                  <a:tcPr>
                    <a:solidFill>
                      <a:schemeClr val="accent5">
                        <a:lumMod val="40000"/>
                        <a:lumOff val="60000"/>
                      </a:schemeClr>
                    </a:solidFill>
                  </a:tcPr>
                </a:tc>
                <a:tc>
                  <a:txBody>
                    <a:bodyPr/>
                    <a:lstStyle/>
                    <a:p>
                      <a:pPr algn="ctr"/>
                      <a:r>
                        <a:rPr lang="en-US" dirty="0"/>
                        <a:t>15</a:t>
                      </a:r>
                    </a:p>
                  </a:txBody>
                  <a:tcPr>
                    <a:solidFill>
                      <a:schemeClr val="accent2">
                        <a:lumMod val="60000"/>
                        <a:lumOff val="40000"/>
                      </a:schemeClr>
                    </a:solidFill>
                  </a:tcPr>
                </a:tc>
                <a:tc>
                  <a:txBody>
                    <a:bodyPr/>
                    <a:lstStyle/>
                    <a:p>
                      <a:pPr algn="ctr"/>
                      <a:r>
                        <a:rPr lang="en-US" dirty="0"/>
                        <a:t>15</a:t>
                      </a:r>
                    </a:p>
                  </a:txBody>
                  <a:tcPr>
                    <a:solidFill>
                      <a:schemeClr val="accent2">
                        <a:lumMod val="60000"/>
                        <a:lumOff val="40000"/>
                      </a:schemeClr>
                    </a:solidFill>
                  </a:tcPr>
                </a:tc>
                <a:tc>
                  <a:txBody>
                    <a:bodyPr/>
                    <a:lstStyle/>
                    <a:p>
                      <a:pPr algn="ctr"/>
                      <a:r>
                        <a:rPr lang="en-US" dirty="0"/>
                        <a:t>17</a:t>
                      </a:r>
                    </a:p>
                  </a:txBody>
                  <a:tcPr>
                    <a:solidFill>
                      <a:schemeClr val="bg1">
                        <a:lumMod val="65000"/>
                      </a:schemeClr>
                    </a:solidFill>
                  </a:tcPr>
                </a:tc>
                <a:tc>
                  <a:txBody>
                    <a:bodyPr/>
                    <a:lstStyle/>
                    <a:p>
                      <a:pPr algn="ctr"/>
                      <a:r>
                        <a:rPr lang="en-US" dirty="0"/>
                        <a:t>17</a:t>
                      </a:r>
                    </a:p>
                  </a:txBody>
                  <a:tcPr>
                    <a:solidFill>
                      <a:schemeClr val="bg1">
                        <a:lumMod val="65000"/>
                      </a:schemeClr>
                    </a:solidFill>
                  </a:tcPr>
                </a:tc>
                <a:extLst>
                  <a:ext uri="{0D108BD9-81ED-4DB2-BD59-A6C34878D82A}">
                    <a16:rowId xmlns:a16="http://schemas.microsoft.com/office/drawing/2014/main" val="16722644"/>
                  </a:ext>
                </a:extLst>
              </a:tr>
              <a:tr h="431800">
                <a:tc>
                  <a:txBody>
                    <a:bodyPr/>
                    <a:lstStyle/>
                    <a:p>
                      <a:pPr algn="ctr"/>
                      <a:r>
                        <a:rPr lang="en-US" dirty="0"/>
                        <a:t>13</a:t>
                      </a:r>
                    </a:p>
                  </a:txBody>
                  <a:tcPr>
                    <a:solidFill>
                      <a:schemeClr val="accent5">
                        <a:lumMod val="40000"/>
                        <a:lumOff val="60000"/>
                      </a:schemeClr>
                    </a:solidFill>
                  </a:tcPr>
                </a:tc>
                <a:tc>
                  <a:txBody>
                    <a:bodyPr/>
                    <a:lstStyle/>
                    <a:p>
                      <a:pPr algn="ctr"/>
                      <a:r>
                        <a:rPr lang="en-US" dirty="0"/>
                        <a:t>13</a:t>
                      </a:r>
                    </a:p>
                  </a:txBody>
                  <a:tcPr>
                    <a:solidFill>
                      <a:schemeClr val="accent5">
                        <a:lumMod val="40000"/>
                        <a:lumOff val="60000"/>
                      </a:schemeClr>
                    </a:solidFill>
                  </a:tcPr>
                </a:tc>
                <a:tc>
                  <a:txBody>
                    <a:bodyPr/>
                    <a:lstStyle/>
                    <a:p>
                      <a:pPr algn="ctr"/>
                      <a:r>
                        <a:rPr lang="en-US" dirty="0"/>
                        <a:t>15</a:t>
                      </a:r>
                    </a:p>
                  </a:txBody>
                  <a:tcPr>
                    <a:solidFill>
                      <a:schemeClr val="accent2">
                        <a:lumMod val="60000"/>
                        <a:lumOff val="40000"/>
                      </a:schemeClr>
                    </a:solidFill>
                  </a:tcPr>
                </a:tc>
                <a:tc>
                  <a:txBody>
                    <a:bodyPr/>
                    <a:lstStyle/>
                    <a:p>
                      <a:pPr algn="ctr"/>
                      <a:r>
                        <a:rPr lang="en-US" dirty="0"/>
                        <a:t>15</a:t>
                      </a:r>
                    </a:p>
                  </a:txBody>
                  <a:tcPr>
                    <a:solidFill>
                      <a:schemeClr val="accent2">
                        <a:lumMod val="60000"/>
                        <a:lumOff val="40000"/>
                      </a:schemeClr>
                    </a:solidFill>
                  </a:tcPr>
                </a:tc>
                <a:tc>
                  <a:txBody>
                    <a:bodyPr/>
                    <a:lstStyle/>
                    <a:p>
                      <a:pPr algn="ctr"/>
                      <a:r>
                        <a:rPr lang="en-US" dirty="0"/>
                        <a:t>17</a:t>
                      </a:r>
                    </a:p>
                  </a:txBody>
                  <a:tcPr>
                    <a:solidFill>
                      <a:schemeClr val="bg1">
                        <a:lumMod val="65000"/>
                      </a:schemeClr>
                    </a:solidFill>
                  </a:tcPr>
                </a:tc>
                <a:tc>
                  <a:txBody>
                    <a:bodyPr/>
                    <a:lstStyle/>
                    <a:p>
                      <a:pPr algn="ctr"/>
                      <a:r>
                        <a:rPr lang="en-US" dirty="0"/>
                        <a:t>17</a:t>
                      </a:r>
                    </a:p>
                  </a:txBody>
                  <a:tcPr>
                    <a:solidFill>
                      <a:schemeClr val="bg1">
                        <a:lumMod val="65000"/>
                      </a:schemeClr>
                    </a:solidFill>
                  </a:tcPr>
                </a:tc>
                <a:extLst>
                  <a:ext uri="{0D108BD9-81ED-4DB2-BD59-A6C34878D82A}">
                    <a16:rowId xmlns:a16="http://schemas.microsoft.com/office/drawing/2014/main" val="1909818345"/>
                  </a:ext>
                </a:extLst>
              </a:tr>
              <a:tr h="431800">
                <a:tc>
                  <a:txBody>
                    <a:bodyPr/>
                    <a:lstStyle/>
                    <a:p>
                      <a:pPr algn="ctr"/>
                      <a:r>
                        <a:rPr lang="en-US" dirty="0"/>
                        <a:t>25</a:t>
                      </a:r>
                    </a:p>
                  </a:txBody>
                  <a:tcPr>
                    <a:solidFill>
                      <a:srgbClr val="00B0F0"/>
                    </a:solidFill>
                  </a:tcPr>
                </a:tc>
                <a:tc>
                  <a:txBody>
                    <a:bodyPr/>
                    <a:lstStyle/>
                    <a:p>
                      <a:pPr algn="ctr"/>
                      <a:r>
                        <a:rPr lang="en-US" dirty="0"/>
                        <a:t>25</a:t>
                      </a:r>
                    </a:p>
                  </a:txBody>
                  <a:tcPr>
                    <a:solidFill>
                      <a:srgbClr val="00B0F0"/>
                    </a:solidFill>
                  </a:tcPr>
                </a:tc>
                <a:tc>
                  <a:txBody>
                    <a:bodyPr/>
                    <a:lstStyle/>
                    <a:p>
                      <a:pPr algn="ctr"/>
                      <a:r>
                        <a:rPr lang="en-US" dirty="0"/>
                        <a:t>27</a:t>
                      </a:r>
                    </a:p>
                  </a:txBody>
                  <a:tcPr>
                    <a:solidFill>
                      <a:schemeClr val="accent2">
                        <a:lumMod val="20000"/>
                        <a:lumOff val="80000"/>
                      </a:schemeClr>
                    </a:solidFill>
                  </a:tcPr>
                </a:tc>
                <a:tc>
                  <a:txBody>
                    <a:bodyPr/>
                    <a:lstStyle/>
                    <a:p>
                      <a:pPr algn="ctr"/>
                      <a:r>
                        <a:rPr lang="en-US" dirty="0"/>
                        <a:t>27</a:t>
                      </a:r>
                    </a:p>
                  </a:txBody>
                  <a:tcPr>
                    <a:solidFill>
                      <a:schemeClr val="accent2">
                        <a:lumMod val="20000"/>
                        <a:lumOff val="80000"/>
                      </a:schemeClr>
                    </a:solidFill>
                  </a:tcPr>
                </a:tc>
                <a:tc>
                  <a:txBody>
                    <a:bodyPr/>
                    <a:lstStyle/>
                    <a:p>
                      <a:pPr algn="ctr"/>
                      <a:r>
                        <a:rPr lang="en-US" dirty="0"/>
                        <a:t>29</a:t>
                      </a:r>
                    </a:p>
                  </a:txBody>
                  <a:tcPr>
                    <a:solidFill>
                      <a:schemeClr val="accent4">
                        <a:lumMod val="60000"/>
                        <a:lumOff val="40000"/>
                      </a:schemeClr>
                    </a:solidFill>
                  </a:tcPr>
                </a:tc>
                <a:tc>
                  <a:txBody>
                    <a:bodyPr/>
                    <a:lstStyle/>
                    <a:p>
                      <a:pPr algn="ctr"/>
                      <a:r>
                        <a:rPr lang="en-US" dirty="0"/>
                        <a:t>29</a:t>
                      </a:r>
                    </a:p>
                  </a:txBody>
                  <a:tcPr>
                    <a:solidFill>
                      <a:schemeClr val="accent4">
                        <a:lumMod val="60000"/>
                        <a:lumOff val="40000"/>
                      </a:schemeClr>
                    </a:solidFill>
                  </a:tcPr>
                </a:tc>
                <a:extLst>
                  <a:ext uri="{0D108BD9-81ED-4DB2-BD59-A6C34878D82A}">
                    <a16:rowId xmlns:a16="http://schemas.microsoft.com/office/drawing/2014/main" val="1074297190"/>
                  </a:ext>
                </a:extLst>
              </a:tr>
              <a:tr h="431800">
                <a:tc>
                  <a:txBody>
                    <a:bodyPr/>
                    <a:lstStyle/>
                    <a:p>
                      <a:pPr algn="ctr"/>
                      <a:r>
                        <a:rPr lang="en-US" dirty="0"/>
                        <a:t>25</a:t>
                      </a:r>
                    </a:p>
                  </a:txBody>
                  <a:tcPr>
                    <a:solidFill>
                      <a:srgbClr val="00B0F0"/>
                    </a:solidFill>
                  </a:tcPr>
                </a:tc>
                <a:tc>
                  <a:txBody>
                    <a:bodyPr/>
                    <a:lstStyle/>
                    <a:p>
                      <a:pPr algn="ctr"/>
                      <a:r>
                        <a:rPr lang="en-US" dirty="0"/>
                        <a:t>25</a:t>
                      </a:r>
                    </a:p>
                  </a:txBody>
                  <a:tcPr>
                    <a:solidFill>
                      <a:srgbClr val="00B0F0"/>
                    </a:solidFill>
                  </a:tcPr>
                </a:tc>
                <a:tc>
                  <a:txBody>
                    <a:bodyPr/>
                    <a:lstStyle/>
                    <a:p>
                      <a:pPr algn="ctr"/>
                      <a:r>
                        <a:rPr lang="en-US" dirty="0"/>
                        <a:t>27</a:t>
                      </a:r>
                    </a:p>
                  </a:txBody>
                  <a:tcPr>
                    <a:solidFill>
                      <a:schemeClr val="accent2">
                        <a:lumMod val="20000"/>
                        <a:lumOff val="80000"/>
                      </a:schemeClr>
                    </a:solidFill>
                  </a:tcPr>
                </a:tc>
                <a:tc>
                  <a:txBody>
                    <a:bodyPr/>
                    <a:lstStyle/>
                    <a:p>
                      <a:pPr algn="ctr"/>
                      <a:r>
                        <a:rPr lang="en-US" dirty="0"/>
                        <a:t>27</a:t>
                      </a:r>
                    </a:p>
                  </a:txBody>
                  <a:tcPr>
                    <a:solidFill>
                      <a:schemeClr val="accent2">
                        <a:lumMod val="20000"/>
                        <a:lumOff val="80000"/>
                      </a:schemeClr>
                    </a:solidFill>
                  </a:tcPr>
                </a:tc>
                <a:tc>
                  <a:txBody>
                    <a:bodyPr/>
                    <a:lstStyle/>
                    <a:p>
                      <a:pPr algn="ctr"/>
                      <a:r>
                        <a:rPr lang="en-US" dirty="0"/>
                        <a:t>29</a:t>
                      </a:r>
                    </a:p>
                  </a:txBody>
                  <a:tcPr>
                    <a:solidFill>
                      <a:schemeClr val="accent4">
                        <a:lumMod val="60000"/>
                        <a:lumOff val="40000"/>
                      </a:schemeClr>
                    </a:solidFill>
                  </a:tcPr>
                </a:tc>
                <a:tc>
                  <a:txBody>
                    <a:bodyPr/>
                    <a:lstStyle/>
                    <a:p>
                      <a:pPr algn="ctr"/>
                      <a:r>
                        <a:rPr lang="en-US" dirty="0"/>
                        <a:t>29</a:t>
                      </a:r>
                    </a:p>
                  </a:txBody>
                  <a:tcPr>
                    <a:solidFill>
                      <a:schemeClr val="accent4">
                        <a:lumMod val="60000"/>
                        <a:lumOff val="40000"/>
                      </a:schemeClr>
                    </a:solidFill>
                  </a:tcPr>
                </a:tc>
                <a:extLst>
                  <a:ext uri="{0D108BD9-81ED-4DB2-BD59-A6C34878D82A}">
                    <a16:rowId xmlns:a16="http://schemas.microsoft.com/office/drawing/2014/main" val="2845437888"/>
                  </a:ext>
                </a:extLst>
              </a:tr>
            </a:tbl>
          </a:graphicData>
        </a:graphic>
      </p:graphicFrame>
      <p:graphicFrame>
        <p:nvGraphicFramePr>
          <p:cNvPr id="9" name="Table 9">
            <a:extLst>
              <a:ext uri="{FF2B5EF4-FFF2-40B4-BE49-F238E27FC236}">
                <a16:creationId xmlns:a16="http://schemas.microsoft.com/office/drawing/2014/main" id="{1B14E7B2-8A8D-47D8-880B-F646360600A9}"/>
              </a:ext>
            </a:extLst>
          </p:cNvPr>
          <p:cNvGraphicFramePr>
            <a:graphicFrameLocks noGrp="1"/>
          </p:cNvGraphicFramePr>
          <p:nvPr>
            <p:extLst>
              <p:ext uri="{D42A27DB-BD31-4B8C-83A1-F6EECF244321}">
                <p14:modId xmlns:p14="http://schemas.microsoft.com/office/powerpoint/2010/main" val="1498214691"/>
              </p:ext>
            </p:extLst>
          </p:nvPr>
        </p:nvGraphicFramePr>
        <p:xfrm>
          <a:off x="5941996" y="3437423"/>
          <a:ext cx="1549668" cy="1300212"/>
        </p:xfrm>
        <a:graphic>
          <a:graphicData uri="http://schemas.openxmlformats.org/drawingml/2006/table">
            <a:tbl>
              <a:tblPr firstRow="1" bandRow="1">
                <a:tableStyleId>{5940675A-B579-460E-94D1-54222C63F5DA}</a:tableStyleId>
              </a:tblPr>
              <a:tblGrid>
                <a:gridCol w="516556">
                  <a:extLst>
                    <a:ext uri="{9D8B030D-6E8A-4147-A177-3AD203B41FA5}">
                      <a16:colId xmlns:a16="http://schemas.microsoft.com/office/drawing/2014/main" val="2670217541"/>
                    </a:ext>
                  </a:extLst>
                </a:gridCol>
                <a:gridCol w="516556">
                  <a:extLst>
                    <a:ext uri="{9D8B030D-6E8A-4147-A177-3AD203B41FA5}">
                      <a16:colId xmlns:a16="http://schemas.microsoft.com/office/drawing/2014/main" val="419822423"/>
                    </a:ext>
                  </a:extLst>
                </a:gridCol>
                <a:gridCol w="516556">
                  <a:extLst>
                    <a:ext uri="{9D8B030D-6E8A-4147-A177-3AD203B41FA5}">
                      <a16:colId xmlns:a16="http://schemas.microsoft.com/office/drawing/2014/main" val="3071805564"/>
                    </a:ext>
                  </a:extLst>
                </a:gridCol>
              </a:tblGrid>
              <a:tr h="433404">
                <a:tc>
                  <a:txBody>
                    <a:bodyPr/>
                    <a:lstStyle/>
                    <a:p>
                      <a:r>
                        <a:rPr lang="en-US" dirty="0"/>
                        <a:t>1</a:t>
                      </a:r>
                    </a:p>
                  </a:txBody>
                  <a:tcPr>
                    <a:solidFill>
                      <a:schemeClr val="tx2">
                        <a:lumMod val="60000"/>
                        <a:lumOff val="40000"/>
                      </a:schemeClr>
                    </a:solidFill>
                  </a:tcPr>
                </a:tc>
                <a:tc>
                  <a:txBody>
                    <a:bodyPr/>
                    <a:lstStyle/>
                    <a:p>
                      <a:r>
                        <a:rPr lang="en-US" dirty="0"/>
                        <a:t>3</a:t>
                      </a:r>
                    </a:p>
                  </a:txBody>
                  <a:tcPr>
                    <a:solidFill>
                      <a:srgbClr val="FFFF00"/>
                    </a:solidFill>
                  </a:tcPr>
                </a:tc>
                <a:tc>
                  <a:txBody>
                    <a:bodyPr/>
                    <a:lstStyle/>
                    <a:p>
                      <a:r>
                        <a:rPr lang="en-US" dirty="0"/>
                        <a:t>5</a:t>
                      </a:r>
                    </a:p>
                  </a:txBody>
                  <a:tcPr>
                    <a:solidFill>
                      <a:schemeClr val="accent3"/>
                    </a:solidFill>
                  </a:tcPr>
                </a:tc>
                <a:extLst>
                  <a:ext uri="{0D108BD9-81ED-4DB2-BD59-A6C34878D82A}">
                    <a16:rowId xmlns:a16="http://schemas.microsoft.com/office/drawing/2014/main" val="1423376079"/>
                  </a:ext>
                </a:extLst>
              </a:tr>
              <a:tr h="433404">
                <a:tc>
                  <a:txBody>
                    <a:bodyPr/>
                    <a:lstStyle/>
                    <a:p>
                      <a:r>
                        <a:rPr lang="en-US" dirty="0"/>
                        <a:t>13</a:t>
                      </a:r>
                    </a:p>
                  </a:txBody>
                  <a:tcPr>
                    <a:solidFill>
                      <a:schemeClr val="accent5">
                        <a:lumMod val="40000"/>
                        <a:lumOff val="60000"/>
                      </a:schemeClr>
                    </a:solidFill>
                  </a:tcPr>
                </a:tc>
                <a:tc>
                  <a:txBody>
                    <a:bodyPr/>
                    <a:lstStyle/>
                    <a:p>
                      <a:r>
                        <a:rPr lang="en-US" dirty="0"/>
                        <a:t>15</a:t>
                      </a:r>
                    </a:p>
                  </a:txBody>
                  <a:tcPr>
                    <a:solidFill>
                      <a:schemeClr val="accent2">
                        <a:lumMod val="60000"/>
                        <a:lumOff val="40000"/>
                      </a:schemeClr>
                    </a:solidFill>
                  </a:tcPr>
                </a:tc>
                <a:tc>
                  <a:txBody>
                    <a:bodyPr/>
                    <a:lstStyle/>
                    <a:p>
                      <a:r>
                        <a:rPr lang="en-US" dirty="0"/>
                        <a:t>17</a:t>
                      </a:r>
                    </a:p>
                  </a:txBody>
                  <a:tcPr>
                    <a:solidFill>
                      <a:schemeClr val="bg1">
                        <a:lumMod val="65000"/>
                      </a:schemeClr>
                    </a:solidFill>
                  </a:tcPr>
                </a:tc>
                <a:extLst>
                  <a:ext uri="{0D108BD9-81ED-4DB2-BD59-A6C34878D82A}">
                    <a16:rowId xmlns:a16="http://schemas.microsoft.com/office/drawing/2014/main" val="2347903594"/>
                  </a:ext>
                </a:extLst>
              </a:tr>
              <a:tr h="433404">
                <a:tc>
                  <a:txBody>
                    <a:bodyPr/>
                    <a:lstStyle/>
                    <a:p>
                      <a:r>
                        <a:rPr lang="en-US" dirty="0"/>
                        <a:t>25</a:t>
                      </a:r>
                    </a:p>
                  </a:txBody>
                  <a:tcPr>
                    <a:solidFill>
                      <a:srgbClr val="00B0F0"/>
                    </a:solidFill>
                  </a:tcPr>
                </a:tc>
                <a:tc>
                  <a:txBody>
                    <a:bodyPr/>
                    <a:lstStyle/>
                    <a:p>
                      <a:r>
                        <a:rPr lang="en-US" dirty="0"/>
                        <a:t>27</a:t>
                      </a:r>
                    </a:p>
                  </a:txBody>
                  <a:tcPr>
                    <a:solidFill>
                      <a:schemeClr val="accent2">
                        <a:lumMod val="20000"/>
                        <a:lumOff val="80000"/>
                      </a:schemeClr>
                    </a:solidFill>
                  </a:tcPr>
                </a:tc>
                <a:tc>
                  <a:txBody>
                    <a:bodyPr/>
                    <a:lstStyle/>
                    <a:p>
                      <a:r>
                        <a:rPr lang="en-US" dirty="0"/>
                        <a:t>29</a:t>
                      </a:r>
                    </a:p>
                  </a:txBody>
                  <a:tcPr>
                    <a:solidFill>
                      <a:schemeClr val="accent4">
                        <a:lumMod val="60000"/>
                        <a:lumOff val="40000"/>
                      </a:schemeClr>
                    </a:solidFill>
                  </a:tcPr>
                </a:tc>
                <a:extLst>
                  <a:ext uri="{0D108BD9-81ED-4DB2-BD59-A6C34878D82A}">
                    <a16:rowId xmlns:a16="http://schemas.microsoft.com/office/drawing/2014/main" val="905189237"/>
                  </a:ext>
                </a:extLst>
              </a:tr>
            </a:tbl>
          </a:graphicData>
        </a:graphic>
      </p:graphicFrame>
      <p:sp>
        <p:nvSpPr>
          <p:cNvPr id="10" name="Arrow: Right 9">
            <a:extLst>
              <a:ext uri="{FF2B5EF4-FFF2-40B4-BE49-F238E27FC236}">
                <a16:creationId xmlns:a16="http://schemas.microsoft.com/office/drawing/2014/main" id="{7442556E-9BB0-41CE-B874-E07CF0A37CB7}"/>
              </a:ext>
            </a:extLst>
          </p:cNvPr>
          <p:cNvSpPr/>
          <p:nvPr/>
        </p:nvSpPr>
        <p:spPr>
          <a:xfrm>
            <a:off x="7848600" y="3820829"/>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28ACDE-3235-421D-91FF-E34875E9E35C}"/>
              </a:ext>
            </a:extLst>
          </p:cNvPr>
          <p:cNvSpPr txBox="1"/>
          <p:nvPr/>
        </p:nvSpPr>
        <p:spPr>
          <a:xfrm>
            <a:off x="304800" y="1252300"/>
            <a:ext cx="10282187" cy="430887"/>
          </a:xfrm>
          <a:prstGeom prst="rect">
            <a:avLst/>
          </a:prstGeom>
          <a:noFill/>
        </p:spPr>
        <p:txBody>
          <a:bodyPr wrap="square" rtlCol="0">
            <a:spAutoFit/>
          </a:bodyPr>
          <a:lstStyle/>
          <a:p>
            <a:r>
              <a:rPr lang="en-US" sz="2200" dirty="0"/>
              <a:t>Down-sampling and Up-sampling in DOF use the Gaussian pyramid method</a:t>
            </a:r>
          </a:p>
        </p:txBody>
      </p:sp>
      <p:sp>
        <p:nvSpPr>
          <p:cNvPr id="18" name="TextBox 17">
            <a:extLst>
              <a:ext uri="{FF2B5EF4-FFF2-40B4-BE49-F238E27FC236}">
                <a16:creationId xmlns:a16="http://schemas.microsoft.com/office/drawing/2014/main" id="{6597392C-FCCD-4422-842D-A82E57E7E282}"/>
              </a:ext>
            </a:extLst>
          </p:cNvPr>
          <p:cNvSpPr txBox="1"/>
          <p:nvPr/>
        </p:nvSpPr>
        <p:spPr>
          <a:xfrm>
            <a:off x="4573604" y="1960659"/>
            <a:ext cx="3048000" cy="553998"/>
          </a:xfrm>
          <a:prstGeom prst="rect">
            <a:avLst/>
          </a:prstGeom>
          <a:noFill/>
        </p:spPr>
        <p:txBody>
          <a:bodyPr wrap="square">
            <a:spAutoFit/>
          </a:bodyPr>
          <a:lstStyle/>
          <a:p>
            <a:r>
              <a:rPr lang="en-US" sz="3000" b="1" dirty="0"/>
              <a:t>Up-sampling</a:t>
            </a:r>
          </a:p>
        </p:txBody>
      </p:sp>
    </p:spTree>
    <p:extLst>
      <p:ext uri="{BB962C8B-B14F-4D97-AF65-F5344CB8AC3E}">
        <p14:creationId xmlns:p14="http://schemas.microsoft.com/office/powerpoint/2010/main" val="2186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DE63-FBAA-4ED0-A5C2-51430F010F3E}"/>
              </a:ext>
            </a:extLst>
          </p:cNvPr>
          <p:cNvSpPr>
            <a:spLocks noGrp="1"/>
          </p:cNvSpPr>
          <p:nvPr>
            <p:ph type="title"/>
          </p:nvPr>
        </p:nvSpPr>
        <p:spPr/>
        <p:txBody>
          <a:bodyPr/>
          <a:lstStyle/>
          <a:p>
            <a:r>
              <a:rPr lang="en-US" dirty="0"/>
              <a:t>Decoder – Tag (PCD + PLO) - Encoder</a:t>
            </a:r>
          </a:p>
        </p:txBody>
      </p:sp>
      <p:sp>
        <p:nvSpPr>
          <p:cNvPr id="3" name="Content Placeholder 2">
            <a:extLst>
              <a:ext uri="{FF2B5EF4-FFF2-40B4-BE49-F238E27FC236}">
                <a16:creationId xmlns:a16="http://schemas.microsoft.com/office/drawing/2014/main" id="{EF31842E-A6D9-47AA-955F-922416615EA4}"/>
              </a:ext>
            </a:extLst>
          </p:cNvPr>
          <p:cNvSpPr>
            <a:spLocks noGrp="1"/>
          </p:cNvSpPr>
          <p:nvPr>
            <p:ph type="body" sz="quarter" idx="17"/>
          </p:nvPr>
        </p:nvSpPr>
        <p:spPr>
          <a:xfrm>
            <a:off x="2406932" y="1125368"/>
            <a:ext cx="2362200" cy="368884"/>
          </a:xfrm>
        </p:spPr>
        <p:txBody>
          <a:bodyPr/>
          <a:lstStyle/>
          <a:p>
            <a:pPr algn="ctr"/>
            <a:r>
              <a:rPr lang="en-US" sz="2200" dirty="0"/>
              <a:t>Input data formats</a:t>
            </a:r>
          </a:p>
        </p:txBody>
      </p:sp>
      <p:sp>
        <p:nvSpPr>
          <p:cNvPr id="4" name="Content Placeholder 3">
            <a:extLst>
              <a:ext uri="{FF2B5EF4-FFF2-40B4-BE49-F238E27FC236}">
                <a16:creationId xmlns:a16="http://schemas.microsoft.com/office/drawing/2014/main" id="{0FF8B686-860E-4F27-BA79-6AA0F36D97D6}"/>
              </a:ext>
            </a:extLst>
          </p:cNvPr>
          <p:cNvSpPr>
            <a:spLocks noGrp="1"/>
          </p:cNvSpPr>
          <p:nvPr>
            <p:ph sz="half" idx="4294967295"/>
          </p:nvPr>
        </p:nvSpPr>
        <p:spPr>
          <a:xfrm>
            <a:off x="7352638" y="1126378"/>
            <a:ext cx="2617787" cy="367874"/>
          </a:xfrm>
        </p:spPr>
        <p:txBody>
          <a:bodyPr/>
          <a:lstStyle/>
          <a:p>
            <a:pPr algn="ctr"/>
            <a:r>
              <a:rPr lang="en-US" sz="2200" dirty="0"/>
              <a:t>Output data formats</a:t>
            </a:r>
          </a:p>
        </p:txBody>
      </p:sp>
      <p:sp>
        <p:nvSpPr>
          <p:cNvPr id="5" name="Footer Placeholder 4">
            <a:extLst>
              <a:ext uri="{FF2B5EF4-FFF2-40B4-BE49-F238E27FC236}">
                <a16:creationId xmlns:a16="http://schemas.microsoft.com/office/drawing/2014/main" id="{5B5AD3E3-EE30-410C-B988-D57D4F63702D}"/>
              </a:ext>
            </a:extLst>
          </p:cNvPr>
          <p:cNvSpPr>
            <a:spLocks noGrp="1"/>
          </p:cNvSpPr>
          <p:nvPr>
            <p:ph type="ftr" sz="quarter" idx="4294967295"/>
          </p:nvPr>
        </p:nvSpPr>
        <p:spPr>
          <a:xfrm>
            <a:off x="0" y="0"/>
            <a:ext cx="0" cy="0"/>
          </a:xfrm>
        </p:spPr>
        <p:txBody>
          <a:bodyPr/>
          <a:lstStyle/>
          <a:p>
            <a:r>
              <a:rPr lang="en-US" altLang="ja-JP">
                <a:solidFill>
                  <a:srgbClr val="FFFFFF"/>
                </a:solidFill>
              </a:rPr>
              <a:t>© 2015 Renesas Electronics Corporation. All rights reserved.</a:t>
            </a:r>
            <a:endParaRPr lang="ja-JP" altLang="en-US" dirty="0">
              <a:solidFill>
                <a:srgbClr val="FFFFFF"/>
              </a:solidFill>
            </a:endParaRPr>
          </a:p>
        </p:txBody>
      </p:sp>
      <p:pic>
        <p:nvPicPr>
          <p:cNvPr id="10" name="Picture 9">
            <a:extLst>
              <a:ext uri="{FF2B5EF4-FFF2-40B4-BE49-F238E27FC236}">
                <a16:creationId xmlns:a16="http://schemas.microsoft.com/office/drawing/2014/main" id="{76E3C56F-F0A0-4789-B20A-9C507AB51358}"/>
              </a:ext>
            </a:extLst>
          </p:cNvPr>
          <p:cNvPicPr>
            <a:picLocks noChangeAspect="1"/>
          </p:cNvPicPr>
          <p:nvPr/>
        </p:nvPicPr>
        <p:blipFill>
          <a:blip r:embed="rId2"/>
          <a:stretch>
            <a:fillRect/>
          </a:stretch>
        </p:blipFill>
        <p:spPr>
          <a:xfrm>
            <a:off x="1208773" y="1566884"/>
            <a:ext cx="4758518" cy="2954739"/>
          </a:xfrm>
          <a:prstGeom prst="rect">
            <a:avLst/>
          </a:prstGeom>
        </p:spPr>
      </p:pic>
      <p:pic>
        <p:nvPicPr>
          <p:cNvPr id="12" name="Picture 11">
            <a:extLst>
              <a:ext uri="{FF2B5EF4-FFF2-40B4-BE49-F238E27FC236}">
                <a16:creationId xmlns:a16="http://schemas.microsoft.com/office/drawing/2014/main" id="{F39E9A5A-272F-4E7C-85CC-0A45CB987AE1}"/>
              </a:ext>
            </a:extLst>
          </p:cNvPr>
          <p:cNvPicPr>
            <a:picLocks noChangeAspect="1"/>
          </p:cNvPicPr>
          <p:nvPr/>
        </p:nvPicPr>
        <p:blipFill>
          <a:blip r:embed="rId3"/>
          <a:stretch>
            <a:fillRect/>
          </a:stretch>
        </p:blipFill>
        <p:spPr>
          <a:xfrm>
            <a:off x="6217132" y="1524000"/>
            <a:ext cx="4888800" cy="2997623"/>
          </a:xfrm>
          <a:prstGeom prst="rect">
            <a:avLst/>
          </a:prstGeom>
        </p:spPr>
      </p:pic>
      <p:sp>
        <p:nvSpPr>
          <p:cNvPr id="13" name="Content Placeholder 2">
            <a:extLst>
              <a:ext uri="{FF2B5EF4-FFF2-40B4-BE49-F238E27FC236}">
                <a16:creationId xmlns:a16="http://schemas.microsoft.com/office/drawing/2014/main" id="{344322B4-463C-487D-9014-2FF58CD19ED3}"/>
              </a:ext>
            </a:extLst>
          </p:cNvPr>
          <p:cNvSpPr txBox="1">
            <a:spLocks/>
          </p:cNvSpPr>
          <p:nvPr/>
        </p:nvSpPr>
        <p:spPr>
          <a:xfrm>
            <a:off x="1219200" y="4419006"/>
            <a:ext cx="10480800" cy="160972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ct val="20000"/>
              </a:spcBef>
              <a:buClr>
                <a:srgbClr val="4650A0"/>
              </a:buClr>
              <a:buFont typeface="Wingdings" pitchFamily="2" charset="2"/>
              <a:buChar char="n"/>
              <a:defRPr kumimoji="1" sz="20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1pPr>
            <a:lvl2pPr marL="742950" indent="-285750" algn="l" defTabSz="914400" rtl="0" eaLnBrk="1" latinLnBrk="0" hangingPunct="1">
              <a:lnSpc>
                <a:spcPct val="120000"/>
              </a:lnSpc>
              <a:spcBef>
                <a:spcPct val="20000"/>
              </a:spcBef>
              <a:buClr>
                <a:schemeClr val="bg2"/>
              </a:buClr>
              <a:buFont typeface="Wingdings" pitchFamily="2" charset="2"/>
              <a:buChar char="l"/>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2pPr>
            <a:lvl3pPr marL="11430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3pPr>
            <a:lvl4pPr marL="16002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4pPr>
            <a:lvl5pPr marL="20574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nSpc>
                <a:spcPct val="150000"/>
              </a:lnSpc>
            </a:pPr>
            <a:r>
              <a:rPr lang="en-US" sz="1600" dirty="0"/>
              <a:t>Decoder: The FUSION Decoder module decompresses, 10 bits each for U and V components, 2 bits for the flow encoding(FLE), 2 bits for pyramid level(PLO)and 1 bits for quality measure(PCD) by the Low Priority. The decompressed values are derived depending on the value of FLE by shifting both values by FLE bits to the left, the two FLE bits are then removed from the output.</a:t>
            </a:r>
          </a:p>
          <a:p>
            <a:pPr>
              <a:lnSpc>
                <a:spcPct val="150000"/>
              </a:lnSpc>
            </a:pPr>
            <a:r>
              <a:rPr lang="en-US" sz="1600" dirty="0"/>
              <a:t>Encoder: the pixel data is encoded back to the 32-bit compressed format used at the Path A input interface.</a:t>
            </a:r>
          </a:p>
        </p:txBody>
      </p:sp>
    </p:spTree>
    <p:extLst>
      <p:ext uri="{BB962C8B-B14F-4D97-AF65-F5344CB8AC3E}">
        <p14:creationId xmlns:p14="http://schemas.microsoft.com/office/powerpoint/2010/main" val="90416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F612-05D6-4324-A671-231EB672E46E}"/>
              </a:ext>
            </a:extLst>
          </p:cNvPr>
          <p:cNvSpPr>
            <a:spLocks noGrp="1"/>
          </p:cNvSpPr>
          <p:nvPr>
            <p:ph type="title"/>
          </p:nvPr>
        </p:nvSpPr>
        <p:spPr/>
        <p:txBody>
          <a:bodyPr/>
          <a:lstStyle/>
          <a:p>
            <a:r>
              <a:rPr lang="en-US" dirty="0"/>
              <a:t>Fusion</a:t>
            </a:r>
          </a:p>
        </p:txBody>
      </p:sp>
      <p:sp>
        <p:nvSpPr>
          <p:cNvPr id="3" name="Content Placeholder 2">
            <a:extLst>
              <a:ext uri="{FF2B5EF4-FFF2-40B4-BE49-F238E27FC236}">
                <a16:creationId xmlns:a16="http://schemas.microsoft.com/office/drawing/2014/main" id="{97E8F9DB-40C3-4ADD-8867-336F1CF46F6D}"/>
              </a:ext>
            </a:extLst>
          </p:cNvPr>
          <p:cNvSpPr>
            <a:spLocks noGrp="1"/>
          </p:cNvSpPr>
          <p:nvPr>
            <p:ph type="body" sz="quarter" idx="17"/>
          </p:nvPr>
        </p:nvSpPr>
        <p:spPr>
          <a:xfrm>
            <a:off x="7037903" y="2700552"/>
            <a:ext cx="3647244" cy="368884"/>
          </a:xfrm>
        </p:spPr>
        <p:txBody>
          <a:bodyPr/>
          <a:lstStyle/>
          <a:p>
            <a:r>
              <a:rPr lang="en-US" sz="2200" b="1" dirty="0"/>
              <a:t>Decentralized Kalman filter</a:t>
            </a:r>
          </a:p>
        </p:txBody>
      </p:sp>
      <p:sp>
        <p:nvSpPr>
          <p:cNvPr id="4" name="Content Placeholder 3">
            <a:extLst>
              <a:ext uri="{FF2B5EF4-FFF2-40B4-BE49-F238E27FC236}">
                <a16:creationId xmlns:a16="http://schemas.microsoft.com/office/drawing/2014/main" id="{1A23FBCD-7699-4E29-8255-DFED6103648E}"/>
              </a:ext>
            </a:extLst>
          </p:cNvPr>
          <p:cNvSpPr>
            <a:spLocks noGrp="1"/>
          </p:cNvSpPr>
          <p:nvPr>
            <p:ph sz="half" idx="4294967295"/>
          </p:nvPr>
        </p:nvSpPr>
        <p:spPr>
          <a:xfrm>
            <a:off x="1223535" y="2700552"/>
            <a:ext cx="4856419" cy="368884"/>
          </a:xfrm>
        </p:spPr>
        <p:txBody>
          <a:bodyPr/>
          <a:lstStyle/>
          <a:p>
            <a:r>
              <a:rPr lang="en-US" sz="2200" b="1" dirty="0"/>
              <a:t>Evolution of the different variances</a:t>
            </a:r>
          </a:p>
        </p:txBody>
      </p:sp>
      <p:sp>
        <p:nvSpPr>
          <p:cNvPr id="5" name="Footer Placeholder 4">
            <a:extLst>
              <a:ext uri="{FF2B5EF4-FFF2-40B4-BE49-F238E27FC236}">
                <a16:creationId xmlns:a16="http://schemas.microsoft.com/office/drawing/2014/main" id="{6C09264B-557B-4CE6-825F-5E92123E0A5B}"/>
              </a:ext>
            </a:extLst>
          </p:cNvPr>
          <p:cNvSpPr>
            <a:spLocks noGrp="1"/>
          </p:cNvSpPr>
          <p:nvPr>
            <p:ph type="ftr" sz="quarter" idx="4294967295"/>
          </p:nvPr>
        </p:nvSpPr>
        <p:spPr>
          <a:xfrm>
            <a:off x="0" y="0"/>
            <a:ext cx="0" cy="0"/>
          </a:xfrm>
        </p:spPr>
        <p:txBody>
          <a:bodyPr/>
          <a:lstStyle/>
          <a:p>
            <a:r>
              <a:rPr lang="en-US" altLang="ja-JP">
                <a:solidFill>
                  <a:srgbClr val="FFFFFF"/>
                </a:solidFill>
              </a:rPr>
              <a:t>© 2015 Renesas Electronics Corporation. All rights reserved.</a:t>
            </a:r>
            <a:endParaRPr lang="ja-JP" altLang="en-US" dirty="0">
              <a:solidFill>
                <a:srgbClr val="FFFFFF"/>
              </a:solidFill>
            </a:endParaRPr>
          </a:p>
        </p:txBody>
      </p:sp>
      <p:pic>
        <p:nvPicPr>
          <p:cNvPr id="8" name="Picture 7">
            <a:extLst>
              <a:ext uri="{FF2B5EF4-FFF2-40B4-BE49-F238E27FC236}">
                <a16:creationId xmlns:a16="http://schemas.microsoft.com/office/drawing/2014/main" id="{A8EBC1BF-7275-433F-98A5-0C1D318223D4}"/>
              </a:ext>
            </a:extLst>
          </p:cNvPr>
          <p:cNvPicPr>
            <a:picLocks noChangeAspect="1"/>
          </p:cNvPicPr>
          <p:nvPr/>
        </p:nvPicPr>
        <p:blipFill rotWithShape="1">
          <a:blip r:embed="rId3"/>
          <a:srcRect b="3664"/>
          <a:stretch/>
        </p:blipFill>
        <p:spPr>
          <a:xfrm>
            <a:off x="1365910" y="3124201"/>
            <a:ext cx="4469400" cy="2973159"/>
          </a:xfrm>
          <a:prstGeom prst="rect">
            <a:avLst/>
          </a:prstGeom>
        </p:spPr>
      </p:pic>
      <p:pic>
        <p:nvPicPr>
          <p:cNvPr id="12" name="Picture 11">
            <a:extLst>
              <a:ext uri="{FF2B5EF4-FFF2-40B4-BE49-F238E27FC236}">
                <a16:creationId xmlns:a16="http://schemas.microsoft.com/office/drawing/2014/main" id="{D8F670D0-337E-4014-8BEC-50586C2C6D77}"/>
              </a:ext>
            </a:extLst>
          </p:cNvPr>
          <p:cNvPicPr>
            <a:picLocks noChangeAspect="1"/>
          </p:cNvPicPr>
          <p:nvPr/>
        </p:nvPicPr>
        <p:blipFill rotWithShape="1">
          <a:blip r:embed="rId4"/>
          <a:srcRect t="1" b="5770"/>
          <a:stretch/>
        </p:blipFill>
        <p:spPr>
          <a:xfrm>
            <a:off x="7239000" y="3124200"/>
            <a:ext cx="3245050" cy="3048000"/>
          </a:xfrm>
          <a:prstGeom prst="rect">
            <a:avLst/>
          </a:prstGeom>
        </p:spPr>
      </p:pic>
      <p:sp>
        <p:nvSpPr>
          <p:cNvPr id="11" name="TextBox 10">
            <a:extLst>
              <a:ext uri="{FF2B5EF4-FFF2-40B4-BE49-F238E27FC236}">
                <a16:creationId xmlns:a16="http://schemas.microsoft.com/office/drawing/2014/main" id="{DB492868-40EA-4AF6-96B3-C1AF0044EAD7}"/>
              </a:ext>
            </a:extLst>
          </p:cNvPr>
          <p:cNvSpPr txBox="1"/>
          <p:nvPr/>
        </p:nvSpPr>
        <p:spPr>
          <a:xfrm>
            <a:off x="468000" y="1098893"/>
            <a:ext cx="11343000" cy="1420325"/>
          </a:xfrm>
          <a:prstGeom prst="rect">
            <a:avLst/>
          </a:prstGeom>
          <a:noFill/>
        </p:spPr>
        <p:txBody>
          <a:bodyPr wrap="square" rtlCol="0">
            <a:spAutoFit/>
          </a:bodyPr>
          <a:lstStyle/>
          <a:p>
            <a:pPr>
              <a:lnSpc>
                <a:spcPct val="150000"/>
              </a:lnSpc>
            </a:pPr>
            <a:r>
              <a:rPr lang="en-US" sz="2000" dirty="0"/>
              <a:t>The FUSION module gets 2 flow-field estimate frames, and combines them into one resulting flow-field estimate frame, according to pixel based criteria, i.e., the output value is based locally only on the respective input values, not on their surrounding estimate values</a:t>
            </a:r>
          </a:p>
        </p:txBody>
      </p:sp>
    </p:spTree>
    <p:extLst>
      <p:ext uri="{BB962C8B-B14F-4D97-AF65-F5344CB8AC3E}">
        <p14:creationId xmlns:p14="http://schemas.microsoft.com/office/powerpoint/2010/main" val="2719080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FE59-A2C2-4606-9843-489F73812B9A}"/>
              </a:ext>
            </a:extLst>
          </p:cNvPr>
          <p:cNvSpPr>
            <a:spLocks noGrp="1"/>
          </p:cNvSpPr>
          <p:nvPr>
            <p:ph type="title"/>
          </p:nvPr>
        </p:nvSpPr>
        <p:spPr/>
        <p:txBody>
          <a:bodyPr anchor="t">
            <a:normAutofit/>
          </a:bodyPr>
          <a:lstStyle/>
          <a:p>
            <a:r>
              <a:rPr lang="en-US" dirty="0"/>
              <a:t>Kalman Filter</a:t>
            </a:r>
          </a:p>
        </p:txBody>
      </p:sp>
      <p:sp>
        <p:nvSpPr>
          <p:cNvPr id="6" name="Slide Number Placeholder 5">
            <a:extLst>
              <a:ext uri="{FF2B5EF4-FFF2-40B4-BE49-F238E27FC236}">
                <a16:creationId xmlns:a16="http://schemas.microsoft.com/office/drawing/2014/main" id="{F2C66108-DBF1-499E-946C-5C989F1430D6}"/>
              </a:ext>
            </a:extLst>
          </p:cNvPr>
          <p:cNvSpPr>
            <a:spLocks noGrp="1"/>
          </p:cNvSpPr>
          <p:nvPr>
            <p:ph type="sldNum" sz="quarter" idx="4294967295"/>
          </p:nvPr>
        </p:nvSpPr>
        <p:spPr>
          <a:xfrm>
            <a:off x="0" y="6565900"/>
            <a:ext cx="455613" cy="219075"/>
          </a:xfrm>
        </p:spPr>
        <p:txBody>
          <a:bodyPr anchor="t">
            <a:normAutofit/>
          </a:bodyPr>
          <a:lstStyle/>
          <a:p>
            <a:pPr>
              <a:spcAft>
                <a:spcPts val="600"/>
              </a:spcAft>
            </a:pPr>
            <a:fld id="{7CABC4B2-2886-4E0A-AABC-EDE495E6497B}" type="slidenum">
              <a:rPr lang="ja-JP" altLang="en-US" smtClean="0">
                <a:solidFill>
                  <a:srgbClr val="FFFFFF"/>
                </a:solidFill>
              </a:rPr>
              <a:pPr>
                <a:spcAft>
                  <a:spcPts val="600"/>
                </a:spcAft>
              </a:pPr>
              <a:t>16</a:t>
            </a:fld>
            <a:endParaRPr lang="ja-JP" altLang="en-US">
              <a:solidFill>
                <a:srgbClr val="FFFFFF"/>
              </a:solidFill>
            </a:endParaRPr>
          </a:p>
        </p:txBody>
      </p:sp>
      <p:pic>
        <p:nvPicPr>
          <p:cNvPr id="8" name="Picture 7">
            <a:extLst>
              <a:ext uri="{FF2B5EF4-FFF2-40B4-BE49-F238E27FC236}">
                <a16:creationId xmlns:a16="http://schemas.microsoft.com/office/drawing/2014/main" id="{5D94D4D2-BD25-45C9-91DC-B705950CDC20}"/>
              </a:ext>
            </a:extLst>
          </p:cNvPr>
          <p:cNvPicPr>
            <a:picLocks noChangeAspect="1"/>
          </p:cNvPicPr>
          <p:nvPr/>
        </p:nvPicPr>
        <p:blipFill>
          <a:blip r:embed="rId2"/>
          <a:stretch>
            <a:fillRect/>
          </a:stretch>
        </p:blipFill>
        <p:spPr>
          <a:xfrm>
            <a:off x="1859492" y="1224283"/>
            <a:ext cx="4485000" cy="3094649"/>
          </a:xfrm>
          <a:prstGeom prst="rect">
            <a:avLst/>
          </a:prstGeom>
          <a:noFill/>
        </p:spPr>
      </p:pic>
      <p:pic>
        <p:nvPicPr>
          <p:cNvPr id="12" name="Picture 11">
            <a:extLst>
              <a:ext uri="{FF2B5EF4-FFF2-40B4-BE49-F238E27FC236}">
                <a16:creationId xmlns:a16="http://schemas.microsoft.com/office/drawing/2014/main" id="{AE4A6D13-46D8-4788-831F-1DA1EE320F9E}"/>
              </a:ext>
            </a:extLst>
          </p:cNvPr>
          <p:cNvPicPr>
            <a:picLocks noChangeAspect="1"/>
          </p:cNvPicPr>
          <p:nvPr/>
        </p:nvPicPr>
        <p:blipFill>
          <a:blip r:embed="rId3"/>
          <a:stretch>
            <a:fillRect/>
          </a:stretch>
        </p:blipFill>
        <p:spPr>
          <a:xfrm>
            <a:off x="7159651" y="1167857"/>
            <a:ext cx="2978150" cy="3151075"/>
          </a:xfrm>
          <a:prstGeom prst="rect">
            <a:avLst/>
          </a:prstGeom>
        </p:spPr>
      </p:pic>
      <p:pic>
        <p:nvPicPr>
          <p:cNvPr id="17" name="Picture 16">
            <a:extLst>
              <a:ext uri="{FF2B5EF4-FFF2-40B4-BE49-F238E27FC236}">
                <a16:creationId xmlns:a16="http://schemas.microsoft.com/office/drawing/2014/main" id="{E49ABF6D-DA93-428B-9382-A960C2F629DB}"/>
              </a:ext>
            </a:extLst>
          </p:cNvPr>
          <p:cNvPicPr>
            <a:picLocks noChangeAspect="1"/>
          </p:cNvPicPr>
          <p:nvPr/>
        </p:nvPicPr>
        <p:blipFill>
          <a:blip r:embed="rId4"/>
          <a:stretch>
            <a:fillRect/>
          </a:stretch>
        </p:blipFill>
        <p:spPr>
          <a:xfrm>
            <a:off x="1489720" y="4419894"/>
            <a:ext cx="2307852" cy="1880597"/>
          </a:xfrm>
          <a:prstGeom prst="rect">
            <a:avLst/>
          </a:prstGeom>
        </p:spPr>
      </p:pic>
      <p:pic>
        <p:nvPicPr>
          <p:cNvPr id="19" name="Picture 18">
            <a:extLst>
              <a:ext uri="{FF2B5EF4-FFF2-40B4-BE49-F238E27FC236}">
                <a16:creationId xmlns:a16="http://schemas.microsoft.com/office/drawing/2014/main" id="{6610A69F-55D8-421C-B2B5-B11AF679D135}"/>
              </a:ext>
            </a:extLst>
          </p:cNvPr>
          <p:cNvPicPr>
            <a:picLocks noChangeAspect="1"/>
          </p:cNvPicPr>
          <p:nvPr/>
        </p:nvPicPr>
        <p:blipFill>
          <a:blip r:embed="rId5"/>
          <a:stretch>
            <a:fillRect/>
          </a:stretch>
        </p:blipFill>
        <p:spPr>
          <a:xfrm>
            <a:off x="3926645" y="4419894"/>
            <a:ext cx="2276866" cy="1880597"/>
          </a:xfrm>
          <a:prstGeom prst="rect">
            <a:avLst/>
          </a:prstGeom>
        </p:spPr>
      </p:pic>
      <p:sp>
        <p:nvSpPr>
          <p:cNvPr id="20" name="TextBox 19">
            <a:extLst>
              <a:ext uri="{FF2B5EF4-FFF2-40B4-BE49-F238E27FC236}">
                <a16:creationId xmlns:a16="http://schemas.microsoft.com/office/drawing/2014/main" id="{6E7649A0-1B35-4AD1-8C6C-98AD76BA1A5E}"/>
              </a:ext>
            </a:extLst>
          </p:cNvPr>
          <p:cNvSpPr txBox="1"/>
          <p:nvPr/>
        </p:nvSpPr>
        <p:spPr>
          <a:xfrm>
            <a:off x="4518528" y="2516415"/>
            <a:ext cx="398912" cy="215444"/>
          </a:xfrm>
          <a:prstGeom prst="rect">
            <a:avLst/>
          </a:prstGeom>
          <a:noFill/>
        </p:spPr>
        <p:txBody>
          <a:bodyPr wrap="square" rtlCol="0">
            <a:spAutoFit/>
          </a:bodyPr>
          <a:lstStyle/>
          <a:p>
            <a:r>
              <a:rPr lang="en-US" sz="800" b="1" i="1" dirty="0">
                <a:latin typeface="+mj-lt"/>
                <a:ea typeface="HGMaruGothicMPRO" panose="020F0400000000000000" pitchFamily="34" charset="-128"/>
              </a:rPr>
              <a:t>+ Q</a:t>
            </a:r>
          </a:p>
        </p:txBody>
      </p:sp>
      <p:pic>
        <p:nvPicPr>
          <p:cNvPr id="22" name="Picture 21">
            <a:extLst>
              <a:ext uri="{FF2B5EF4-FFF2-40B4-BE49-F238E27FC236}">
                <a16:creationId xmlns:a16="http://schemas.microsoft.com/office/drawing/2014/main" id="{AB7A15E4-051A-481E-A09C-A381DCFA4517}"/>
              </a:ext>
            </a:extLst>
          </p:cNvPr>
          <p:cNvPicPr>
            <a:picLocks noChangeAspect="1"/>
          </p:cNvPicPr>
          <p:nvPr/>
        </p:nvPicPr>
        <p:blipFill>
          <a:blip r:embed="rId6"/>
          <a:stretch>
            <a:fillRect/>
          </a:stretch>
        </p:blipFill>
        <p:spPr>
          <a:xfrm>
            <a:off x="6351711" y="4419894"/>
            <a:ext cx="2297015" cy="1880597"/>
          </a:xfrm>
          <a:prstGeom prst="rect">
            <a:avLst/>
          </a:prstGeom>
        </p:spPr>
      </p:pic>
      <p:pic>
        <p:nvPicPr>
          <p:cNvPr id="24" name="Picture 23">
            <a:extLst>
              <a:ext uri="{FF2B5EF4-FFF2-40B4-BE49-F238E27FC236}">
                <a16:creationId xmlns:a16="http://schemas.microsoft.com/office/drawing/2014/main" id="{A8AA2300-DC74-4FC9-BAC3-77AF059BD071}"/>
              </a:ext>
            </a:extLst>
          </p:cNvPr>
          <p:cNvPicPr>
            <a:picLocks noChangeAspect="1"/>
          </p:cNvPicPr>
          <p:nvPr/>
        </p:nvPicPr>
        <p:blipFill>
          <a:blip r:embed="rId7"/>
          <a:stretch>
            <a:fillRect/>
          </a:stretch>
        </p:blipFill>
        <p:spPr>
          <a:xfrm>
            <a:off x="8777798" y="4419893"/>
            <a:ext cx="2254030" cy="1839686"/>
          </a:xfrm>
          <a:prstGeom prst="rect">
            <a:avLst/>
          </a:prstGeom>
        </p:spPr>
      </p:pic>
    </p:spTree>
    <p:extLst>
      <p:ext uri="{BB962C8B-B14F-4D97-AF65-F5344CB8AC3E}">
        <p14:creationId xmlns:p14="http://schemas.microsoft.com/office/powerpoint/2010/main" val="340175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1C70-982C-4B79-B59A-BFB64A34A8EB}"/>
              </a:ext>
            </a:extLst>
          </p:cNvPr>
          <p:cNvSpPr>
            <a:spLocks noGrp="1"/>
          </p:cNvSpPr>
          <p:nvPr>
            <p:ph type="title"/>
          </p:nvPr>
        </p:nvSpPr>
        <p:spPr/>
        <p:txBody>
          <a:bodyPr/>
          <a:lstStyle/>
          <a:p>
            <a:r>
              <a:rPr lang="en-US" dirty="0"/>
              <a:t>Dense Optical Flow OUTPUT </a:t>
            </a:r>
          </a:p>
        </p:txBody>
      </p:sp>
      <p:sp>
        <p:nvSpPr>
          <p:cNvPr id="3" name="Content Placeholder 2">
            <a:extLst>
              <a:ext uri="{FF2B5EF4-FFF2-40B4-BE49-F238E27FC236}">
                <a16:creationId xmlns:a16="http://schemas.microsoft.com/office/drawing/2014/main" id="{2F062519-5C35-46C3-9BF2-C4A50868DCB7}"/>
              </a:ext>
            </a:extLst>
          </p:cNvPr>
          <p:cNvSpPr>
            <a:spLocks noGrp="1"/>
          </p:cNvSpPr>
          <p:nvPr>
            <p:ph type="body" sz="quarter" idx="17"/>
          </p:nvPr>
        </p:nvSpPr>
        <p:spPr>
          <a:xfrm>
            <a:off x="2286000" y="1233270"/>
            <a:ext cx="2768241" cy="368884"/>
          </a:xfrm>
        </p:spPr>
        <p:txBody>
          <a:bodyPr/>
          <a:lstStyle/>
          <a:p>
            <a:pPr algn="ctr"/>
            <a:r>
              <a:rPr lang="en-US" sz="2200" dirty="0"/>
              <a:t>Flow field horizontal</a:t>
            </a:r>
          </a:p>
        </p:txBody>
      </p:sp>
      <p:sp>
        <p:nvSpPr>
          <p:cNvPr id="4" name="Content Placeholder 3">
            <a:extLst>
              <a:ext uri="{FF2B5EF4-FFF2-40B4-BE49-F238E27FC236}">
                <a16:creationId xmlns:a16="http://schemas.microsoft.com/office/drawing/2014/main" id="{17FB7B10-4F3A-4463-86DE-6E0BD0AC0F4C}"/>
              </a:ext>
            </a:extLst>
          </p:cNvPr>
          <p:cNvSpPr>
            <a:spLocks noGrp="1"/>
          </p:cNvSpPr>
          <p:nvPr>
            <p:ph sz="half" idx="4294967295"/>
          </p:nvPr>
        </p:nvSpPr>
        <p:spPr>
          <a:xfrm>
            <a:off x="6980697" y="1233270"/>
            <a:ext cx="2768241" cy="368884"/>
          </a:xfrm>
        </p:spPr>
        <p:txBody>
          <a:bodyPr/>
          <a:lstStyle/>
          <a:p>
            <a:pPr algn="ctr"/>
            <a:r>
              <a:rPr lang="en-US" sz="2200" dirty="0"/>
              <a:t>Flow field vertical</a:t>
            </a:r>
          </a:p>
        </p:txBody>
      </p:sp>
      <p:sp>
        <p:nvSpPr>
          <p:cNvPr id="5" name="Footer Placeholder 4">
            <a:extLst>
              <a:ext uri="{FF2B5EF4-FFF2-40B4-BE49-F238E27FC236}">
                <a16:creationId xmlns:a16="http://schemas.microsoft.com/office/drawing/2014/main" id="{4AF839B8-5486-46D7-A8C6-68E44FD2AAA1}"/>
              </a:ext>
            </a:extLst>
          </p:cNvPr>
          <p:cNvSpPr>
            <a:spLocks noGrp="1"/>
          </p:cNvSpPr>
          <p:nvPr>
            <p:ph type="ftr" sz="quarter" idx="4294967295"/>
          </p:nvPr>
        </p:nvSpPr>
        <p:spPr>
          <a:xfrm>
            <a:off x="0" y="0"/>
            <a:ext cx="0" cy="0"/>
          </a:xfrm>
        </p:spPr>
        <p:txBody>
          <a:bodyPr/>
          <a:lstStyle/>
          <a:p>
            <a:r>
              <a:rPr lang="en-US" altLang="ja-JP" dirty="0">
                <a:solidFill>
                  <a:srgbClr val="FFFFFF"/>
                </a:solidFill>
              </a:rPr>
              <a:t>© 2015 Renesas Electronics Corporation. All rights reserved.</a:t>
            </a:r>
            <a:endParaRPr lang="ja-JP" altLang="en-US" dirty="0">
              <a:solidFill>
                <a:srgbClr val="FFFFFF"/>
              </a:solidFill>
            </a:endParaRPr>
          </a:p>
        </p:txBody>
      </p:sp>
      <p:pic>
        <p:nvPicPr>
          <p:cNvPr id="8" name="Picture 7">
            <a:extLst>
              <a:ext uri="{FF2B5EF4-FFF2-40B4-BE49-F238E27FC236}">
                <a16:creationId xmlns:a16="http://schemas.microsoft.com/office/drawing/2014/main" id="{33FE9504-AFC8-410C-B50A-981C43A4F8EB}"/>
              </a:ext>
            </a:extLst>
          </p:cNvPr>
          <p:cNvPicPr>
            <a:picLocks noChangeAspect="1"/>
          </p:cNvPicPr>
          <p:nvPr/>
        </p:nvPicPr>
        <p:blipFill>
          <a:blip r:embed="rId2"/>
          <a:stretch>
            <a:fillRect/>
          </a:stretch>
        </p:blipFill>
        <p:spPr>
          <a:xfrm>
            <a:off x="1612800" y="1657488"/>
            <a:ext cx="4127240" cy="1790023"/>
          </a:xfrm>
          <a:prstGeom prst="rect">
            <a:avLst/>
          </a:prstGeom>
        </p:spPr>
      </p:pic>
      <p:pic>
        <p:nvPicPr>
          <p:cNvPr id="10" name="Picture 9">
            <a:extLst>
              <a:ext uri="{FF2B5EF4-FFF2-40B4-BE49-F238E27FC236}">
                <a16:creationId xmlns:a16="http://schemas.microsoft.com/office/drawing/2014/main" id="{5627644E-B2E3-49ED-B0C2-07B6FD374898}"/>
              </a:ext>
            </a:extLst>
          </p:cNvPr>
          <p:cNvPicPr>
            <a:picLocks noChangeAspect="1"/>
          </p:cNvPicPr>
          <p:nvPr/>
        </p:nvPicPr>
        <p:blipFill>
          <a:blip r:embed="rId3"/>
          <a:stretch>
            <a:fillRect/>
          </a:stretch>
        </p:blipFill>
        <p:spPr>
          <a:xfrm>
            <a:off x="6141818" y="1657488"/>
            <a:ext cx="4127240" cy="1808207"/>
          </a:xfrm>
          <a:prstGeom prst="rect">
            <a:avLst/>
          </a:prstGeom>
        </p:spPr>
      </p:pic>
      <p:sp>
        <p:nvSpPr>
          <p:cNvPr id="11" name="Content Placeholder 2">
            <a:extLst>
              <a:ext uri="{FF2B5EF4-FFF2-40B4-BE49-F238E27FC236}">
                <a16:creationId xmlns:a16="http://schemas.microsoft.com/office/drawing/2014/main" id="{10283D38-F87E-473B-AA57-1F3DEBB83511}"/>
              </a:ext>
            </a:extLst>
          </p:cNvPr>
          <p:cNvSpPr txBox="1">
            <a:spLocks/>
          </p:cNvSpPr>
          <p:nvPr/>
        </p:nvSpPr>
        <p:spPr>
          <a:xfrm>
            <a:off x="1612800" y="3742558"/>
            <a:ext cx="4446000" cy="2518380"/>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ct val="20000"/>
              </a:spcBef>
              <a:buClr>
                <a:srgbClr val="4650A0"/>
              </a:buClr>
              <a:buFont typeface="Wingdings" pitchFamily="2" charset="2"/>
              <a:buChar char="n"/>
              <a:defRPr kumimoji="1" sz="20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1pPr>
            <a:lvl2pPr marL="742950" indent="-285750" algn="l" defTabSz="914400" rtl="0" eaLnBrk="1" latinLnBrk="0" hangingPunct="1">
              <a:lnSpc>
                <a:spcPct val="120000"/>
              </a:lnSpc>
              <a:spcBef>
                <a:spcPct val="20000"/>
              </a:spcBef>
              <a:buClr>
                <a:schemeClr val="bg2"/>
              </a:buClr>
              <a:buFont typeface="Wingdings" pitchFamily="2" charset="2"/>
              <a:buChar char="l"/>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2pPr>
            <a:lvl3pPr marL="11430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3pPr>
            <a:lvl4pPr marL="16002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4pPr>
            <a:lvl5pPr marL="20574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r>
              <a:rPr lang="en-US" dirty="0"/>
              <a:t>Real world scenario</a:t>
            </a:r>
          </a:p>
        </p:txBody>
      </p:sp>
      <p:pic>
        <p:nvPicPr>
          <p:cNvPr id="13" name="Picture 12">
            <a:extLst>
              <a:ext uri="{FF2B5EF4-FFF2-40B4-BE49-F238E27FC236}">
                <a16:creationId xmlns:a16="http://schemas.microsoft.com/office/drawing/2014/main" id="{59047A17-73BE-4560-8D20-080F2EA896E6}"/>
              </a:ext>
            </a:extLst>
          </p:cNvPr>
          <p:cNvPicPr>
            <a:picLocks noChangeAspect="1"/>
          </p:cNvPicPr>
          <p:nvPr/>
        </p:nvPicPr>
        <p:blipFill>
          <a:blip r:embed="rId4"/>
          <a:stretch>
            <a:fillRect/>
          </a:stretch>
        </p:blipFill>
        <p:spPr>
          <a:xfrm>
            <a:off x="1617476" y="4232973"/>
            <a:ext cx="4122565" cy="1783046"/>
          </a:xfrm>
          <a:prstGeom prst="rect">
            <a:avLst/>
          </a:prstGeom>
        </p:spPr>
      </p:pic>
      <p:sp>
        <p:nvSpPr>
          <p:cNvPr id="14" name="Content Placeholder 2">
            <a:extLst>
              <a:ext uri="{FF2B5EF4-FFF2-40B4-BE49-F238E27FC236}">
                <a16:creationId xmlns:a16="http://schemas.microsoft.com/office/drawing/2014/main" id="{7DB1CFE9-B94D-44EB-ABD0-A8101FAFD473}"/>
              </a:ext>
            </a:extLst>
          </p:cNvPr>
          <p:cNvSpPr txBox="1">
            <a:spLocks/>
          </p:cNvSpPr>
          <p:nvPr/>
        </p:nvSpPr>
        <p:spPr>
          <a:xfrm>
            <a:off x="6141818" y="3742559"/>
            <a:ext cx="5364382" cy="250943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ct val="20000"/>
              </a:spcBef>
              <a:buClr>
                <a:srgbClr val="4650A0"/>
              </a:buClr>
              <a:buFont typeface="Wingdings" pitchFamily="2" charset="2"/>
              <a:buChar char="n"/>
              <a:defRPr kumimoji="1" sz="20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1pPr>
            <a:lvl2pPr marL="742950" indent="-285750" algn="l" defTabSz="914400" rtl="0" eaLnBrk="1" latinLnBrk="0" hangingPunct="1">
              <a:lnSpc>
                <a:spcPct val="120000"/>
              </a:lnSpc>
              <a:spcBef>
                <a:spcPct val="20000"/>
              </a:spcBef>
              <a:buClr>
                <a:schemeClr val="bg2"/>
              </a:buClr>
              <a:buFont typeface="Wingdings" pitchFamily="2" charset="2"/>
              <a:buChar char="l"/>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2pPr>
            <a:lvl3pPr marL="11430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3pPr>
            <a:lvl4pPr marL="16002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4pPr>
            <a:lvl5pPr marL="2057400" indent="-228600" algn="l" defTabSz="914400" rtl="0" eaLnBrk="1" latinLnBrk="0" hangingPunct="1">
              <a:lnSpc>
                <a:spcPct val="120000"/>
              </a:lnSpc>
              <a:spcBef>
                <a:spcPct val="20000"/>
              </a:spcBef>
              <a:buFont typeface="Verdana" pitchFamily="34" charset="0"/>
              <a:buChar char="−"/>
              <a:defRPr kumimoji="1" sz="1800" kern="1200" baseline="0">
                <a:solidFill>
                  <a:schemeClr val="tx1"/>
                </a:solidFill>
                <a:latin typeface="HGP創英角ｺﾞｼｯｸUB" panose="020B0900000000000000" pitchFamily="50" charset="-128"/>
                <a:ea typeface="HGP創英角ｺﾞｼｯｸUB" panose="020B0900000000000000" pitchFamily="50" charset="-128"/>
                <a:cs typeface="+mn-cs"/>
              </a:defRPr>
            </a:lvl5pPr>
            <a:lvl6pPr marL="25146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9pPr>
          </a:lstStyle>
          <a:p>
            <a:pPr algn="just">
              <a:lnSpc>
                <a:spcPct val="150000"/>
              </a:lnSpc>
            </a:pPr>
            <a:r>
              <a:rPr lang="en-US" dirty="0"/>
              <a:t>Single component flow fields</a:t>
            </a:r>
          </a:p>
          <a:p>
            <a:pPr marL="0" indent="0" algn="just">
              <a:lnSpc>
                <a:spcPct val="150000"/>
              </a:lnSpc>
              <a:buNone/>
            </a:pPr>
            <a:r>
              <a:rPr lang="en-US" sz="1600" dirty="0">
                <a:solidFill>
                  <a:srgbClr val="FF0000"/>
                </a:solidFill>
              </a:rPr>
              <a:t>Red</a:t>
            </a:r>
            <a:r>
              <a:rPr lang="en-US" sz="1800" dirty="0">
                <a:solidFill>
                  <a:srgbClr val="FF0000"/>
                </a:solidFill>
              </a:rPr>
              <a:t>: negative component values with the brightness referring to the magnitude of the component</a:t>
            </a:r>
            <a:endParaRPr lang="en-US" sz="3200" dirty="0">
              <a:solidFill>
                <a:srgbClr val="FF0000"/>
              </a:solidFill>
            </a:endParaRPr>
          </a:p>
          <a:p>
            <a:pPr marL="0" indent="0" algn="just">
              <a:lnSpc>
                <a:spcPct val="150000"/>
              </a:lnSpc>
              <a:buNone/>
            </a:pPr>
            <a:r>
              <a:rPr lang="en-US" sz="1600" dirty="0">
                <a:solidFill>
                  <a:srgbClr val="00B050"/>
                </a:solidFill>
              </a:rPr>
              <a:t>Green: positive component values with the brightness referring to the magnitude of the component</a:t>
            </a:r>
          </a:p>
        </p:txBody>
      </p:sp>
    </p:spTree>
    <p:extLst>
      <p:ext uri="{BB962C8B-B14F-4D97-AF65-F5344CB8AC3E}">
        <p14:creationId xmlns:p14="http://schemas.microsoft.com/office/powerpoint/2010/main" val="176551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B9D2-E58E-4F81-809F-35CF64FF4301}"/>
              </a:ext>
            </a:extLst>
          </p:cNvPr>
          <p:cNvSpPr>
            <a:spLocks noGrp="1"/>
          </p:cNvSpPr>
          <p:nvPr>
            <p:ph type="title"/>
          </p:nvPr>
        </p:nvSpPr>
        <p:spPr/>
        <p:txBody>
          <a:bodyPr/>
          <a:lstStyle/>
          <a:p>
            <a:r>
              <a:rPr lang="en-US" dirty="0"/>
              <a:t>Dense flow map result</a:t>
            </a:r>
          </a:p>
        </p:txBody>
      </p:sp>
      <p:sp>
        <p:nvSpPr>
          <p:cNvPr id="3" name="Content Placeholder 2">
            <a:extLst>
              <a:ext uri="{FF2B5EF4-FFF2-40B4-BE49-F238E27FC236}">
                <a16:creationId xmlns:a16="http://schemas.microsoft.com/office/drawing/2014/main" id="{C6D9FAFF-DD8E-4814-9A0D-570F7EE2D02F}"/>
              </a:ext>
            </a:extLst>
          </p:cNvPr>
          <p:cNvSpPr>
            <a:spLocks noGrp="1"/>
          </p:cNvSpPr>
          <p:nvPr>
            <p:ph type="body" sz="quarter" idx="17"/>
          </p:nvPr>
        </p:nvSpPr>
        <p:spPr>
          <a:xfrm>
            <a:off x="468000" y="1320219"/>
            <a:ext cx="3137082" cy="301878"/>
          </a:xfrm>
        </p:spPr>
        <p:txBody>
          <a:bodyPr/>
          <a:lstStyle/>
          <a:p>
            <a:r>
              <a:rPr lang="en-US" sz="1800" b="1" dirty="0"/>
              <a:t>Level maps(PLO)</a:t>
            </a:r>
          </a:p>
        </p:txBody>
      </p:sp>
      <p:sp>
        <p:nvSpPr>
          <p:cNvPr id="4" name="Content Placeholder 3">
            <a:extLst>
              <a:ext uri="{FF2B5EF4-FFF2-40B4-BE49-F238E27FC236}">
                <a16:creationId xmlns:a16="http://schemas.microsoft.com/office/drawing/2014/main" id="{C453CAB5-9F6A-44CF-A193-9DB238AB0415}"/>
              </a:ext>
            </a:extLst>
          </p:cNvPr>
          <p:cNvSpPr>
            <a:spLocks noGrp="1"/>
          </p:cNvSpPr>
          <p:nvPr>
            <p:ph sz="half" idx="4294967295"/>
          </p:nvPr>
        </p:nvSpPr>
        <p:spPr>
          <a:xfrm>
            <a:off x="472462" y="2893884"/>
            <a:ext cx="5196164" cy="301878"/>
          </a:xfrm>
        </p:spPr>
        <p:txBody>
          <a:bodyPr/>
          <a:lstStyle/>
          <a:p>
            <a:r>
              <a:rPr lang="en-US" sz="1800" b="1" dirty="0"/>
              <a:t>Confirmation maps(PCD)</a:t>
            </a:r>
          </a:p>
        </p:txBody>
      </p:sp>
      <p:sp>
        <p:nvSpPr>
          <p:cNvPr id="5" name="Footer Placeholder 4">
            <a:extLst>
              <a:ext uri="{FF2B5EF4-FFF2-40B4-BE49-F238E27FC236}">
                <a16:creationId xmlns:a16="http://schemas.microsoft.com/office/drawing/2014/main" id="{6E5E4BE1-099A-48E3-9A8A-2EFE7AED3177}"/>
              </a:ext>
            </a:extLst>
          </p:cNvPr>
          <p:cNvSpPr>
            <a:spLocks noGrp="1"/>
          </p:cNvSpPr>
          <p:nvPr>
            <p:ph type="ftr" sz="quarter" idx="4294967295"/>
          </p:nvPr>
        </p:nvSpPr>
        <p:spPr>
          <a:xfrm>
            <a:off x="0" y="0"/>
            <a:ext cx="0" cy="0"/>
          </a:xfrm>
        </p:spPr>
        <p:txBody>
          <a:bodyPr/>
          <a:lstStyle/>
          <a:p>
            <a:r>
              <a:rPr lang="en-US" altLang="ja-JP">
                <a:solidFill>
                  <a:srgbClr val="FFFFFF"/>
                </a:solidFill>
              </a:rPr>
              <a:t>© 2015 Renesas Electronics Corporation. All rights reserved.</a:t>
            </a:r>
            <a:endParaRPr lang="ja-JP" altLang="en-US" dirty="0">
              <a:solidFill>
                <a:srgbClr val="FFFFFF"/>
              </a:solidFill>
            </a:endParaRPr>
          </a:p>
        </p:txBody>
      </p:sp>
      <p:sp>
        <p:nvSpPr>
          <p:cNvPr id="6" name="Slide Number Placeholder 5">
            <a:extLst>
              <a:ext uri="{FF2B5EF4-FFF2-40B4-BE49-F238E27FC236}">
                <a16:creationId xmlns:a16="http://schemas.microsoft.com/office/drawing/2014/main" id="{11DA554E-A9FC-4E3C-9902-9E3946778E06}"/>
              </a:ext>
            </a:extLst>
          </p:cNvPr>
          <p:cNvSpPr>
            <a:spLocks noGrp="1"/>
          </p:cNvSpPr>
          <p:nvPr>
            <p:ph type="sldNum" sz="quarter" idx="4294967295"/>
          </p:nvPr>
        </p:nvSpPr>
        <p:spPr>
          <a:xfrm>
            <a:off x="0" y="6510338"/>
            <a:ext cx="673100" cy="161925"/>
          </a:xfrm>
        </p:spPr>
        <p:txBody>
          <a:bodyPr/>
          <a:lstStyle/>
          <a:p>
            <a:fld id="{7CABC4B2-2886-4E0A-AABC-EDE495E6497B}" type="slidenum">
              <a:rPr lang="ja-JP" altLang="en-US" smtClean="0">
                <a:solidFill>
                  <a:srgbClr val="FFFFFF"/>
                </a:solidFill>
              </a:rPr>
              <a:pPr/>
              <a:t>18</a:t>
            </a:fld>
            <a:endParaRPr lang="ja-JP" altLang="en-US">
              <a:solidFill>
                <a:srgbClr val="FFFFFF"/>
              </a:solidFill>
            </a:endParaRPr>
          </a:p>
        </p:txBody>
      </p:sp>
      <p:pic>
        <p:nvPicPr>
          <p:cNvPr id="8" name="Picture 7">
            <a:extLst>
              <a:ext uri="{FF2B5EF4-FFF2-40B4-BE49-F238E27FC236}">
                <a16:creationId xmlns:a16="http://schemas.microsoft.com/office/drawing/2014/main" id="{2CD00F1E-FEF7-4F7B-97B0-3E6FF1319ADB}"/>
              </a:ext>
            </a:extLst>
          </p:cNvPr>
          <p:cNvPicPr>
            <a:picLocks noChangeAspect="1"/>
          </p:cNvPicPr>
          <p:nvPr/>
        </p:nvPicPr>
        <p:blipFill>
          <a:blip r:embed="rId2"/>
          <a:stretch>
            <a:fillRect/>
          </a:stretch>
        </p:blipFill>
        <p:spPr>
          <a:xfrm>
            <a:off x="1619079" y="3326265"/>
            <a:ext cx="7940607" cy="1076412"/>
          </a:xfrm>
          <a:prstGeom prst="rect">
            <a:avLst/>
          </a:prstGeom>
        </p:spPr>
      </p:pic>
      <p:pic>
        <p:nvPicPr>
          <p:cNvPr id="10" name="Picture 9">
            <a:extLst>
              <a:ext uri="{FF2B5EF4-FFF2-40B4-BE49-F238E27FC236}">
                <a16:creationId xmlns:a16="http://schemas.microsoft.com/office/drawing/2014/main" id="{5376980B-53D1-4642-8E96-89A896C05184}"/>
              </a:ext>
            </a:extLst>
          </p:cNvPr>
          <p:cNvPicPr>
            <a:picLocks noChangeAspect="1"/>
          </p:cNvPicPr>
          <p:nvPr/>
        </p:nvPicPr>
        <p:blipFill>
          <a:blip r:embed="rId3"/>
          <a:stretch>
            <a:fillRect/>
          </a:stretch>
        </p:blipFill>
        <p:spPr>
          <a:xfrm>
            <a:off x="1524000" y="1752600"/>
            <a:ext cx="5296639" cy="1141284"/>
          </a:xfrm>
          <a:prstGeom prst="rect">
            <a:avLst/>
          </a:prstGeom>
        </p:spPr>
      </p:pic>
      <p:pic>
        <p:nvPicPr>
          <p:cNvPr id="13" name="Picture 12">
            <a:extLst>
              <a:ext uri="{FF2B5EF4-FFF2-40B4-BE49-F238E27FC236}">
                <a16:creationId xmlns:a16="http://schemas.microsoft.com/office/drawing/2014/main" id="{2B57E62C-3AC7-4998-AD12-233FE3E82CF8}"/>
              </a:ext>
            </a:extLst>
          </p:cNvPr>
          <p:cNvPicPr>
            <a:picLocks noChangeAspect="1"/>
          </p:cNvPicPr>
          <p:nvPr/>
        </p:nvPicPr>
        <p:blipFill>
          <a:blip r:embed="rId4"/>
          <a:stretch>
            <a:fillRect/>
          </a:stretch>
        </p:blipFill>
        <p:spPr>
          <a:xfrm>
            <a:off x="6020102" y="4567374"/>
            <a:ext cx="4380972" cy="1451734"/>
          </a:xfrm>
          <a:prstGeom prst="rect">
            <a:avLst/>
          </a:prstGeom>
        </p:spPr>
      </p:pic>
      <p:pic>
        <p:nvPicPr>
          <p:cNvPr id="16" name="Picture 15">
            <a:extLst>
              <a:ext uri="{FF2B5EF4-FFF2-40B4-BE49-F238E27FC236}">
                <a16:creationId xmlns:a16="http://schemas.microsoft.com/office/drawing/2014/main" id="{54C043F3-C11E-4E65-BC55-19422BA45DBF}"/>
              </a:ext>
            </a:extLst>
          </p:cNvPr>
          <p:cNvPicPr>
            <a:picLocks noChangeAspect="1"/>
          </p:cNvPicPr>
          <p:nvPr/>
        </p:nvPicPr>
        <p:blipFill>
          <a:blip r:embed="rId5"/>
          <a:stretch>
            <a:fillRect/>
          </a:stretch>
        </p:blipFill>
        <p:spPr>
          <a:xfrm>
            <a:off x="1380556" y="4567374"/>
            <a:ext cx="4288070" cy="1451734"/>
          </a:xfrm>
          <a:prstGeom prst="rect">
            <a:avLst/>
          </a:prstGeom>
        </p:spPr>
      </p:pic>
    </p:spTree>
    <p:extLst>
      <p:ext uri="{BB962C8B-B14F-4D97-AF65-F5344CB8AC3E}">
        <p14:creationId xmlns:p14="http://schemas.microsoft.com/office/powerpoint/2010/main" val="97810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B3DB-0135-4870-82AF-E0599E16441C}"/>
              </a:ext>
            </a:extLst>
          </p:cNvPr>
          <p:cNvSpPr>
            <a:spLocks noGrp="1"/>
          </p:cNvSpPr>
          <p:nvPr>
            <p:ph type="title"/>
          </p:nvPr>
        </p:nvSpPr>
        <p:spPr/>
        <p:txBody>
          <a:bodyPr/>
          <a:lstStyle/>
          <a:p>
            <a:r>
              <a:rPr lang="en-US" dirty="0"/>
              <a:t>Summary</a:t>
            </a:r>
          </a:p>
        </p:txBody>
      </p:sp>
      <p:sp>
        <p:nvSpPr>
          <p:cNvPr id="4" name="Footer Placeholder 3">
            <a:extLst>
              <a:ext uri="{FF2B5EF4-FFF2-40B4-BE49-F238E27FC236}">
                <a16:creationId xmlns:a16="http://schemas.microsoft.com/office/drawing/2014/main" id="{3EB84C2C-1A87-4677-871F-822B8C427C9E}"/>
              </a:ext>
            </a:extLst>
          </p:cNvPr>
          <p:cNvSpPr>
            <a:spLocks noGrp="1"/>
          </p:cNvSpPr>
          <p:nvPr>
            <p:ph type="ftr" sz="quarter" idx="4294967295"/>
          </p:nvPr>
        </p:nvSpPr>
        <p:spPr>
          <a:xfrm>
            <a:off x="0" y="0"/>
            <a:ext cx="0" cy="0"/>
          </a:xfrm>
        </p:spPr>
        <p:txBody>
          <a:bodyPr/>
          <a:lstStyle/>
          <a:p>
            <a:r>
              <a:rPr lang="en-US" altLang="ja-JP">
                <a:solidFill>
                  <a:srgbClr val="FFFFFF"/>
                </a:solidFill>
              </a:rPr>
              <a:t>© 2015 Renesas Electronics Corporation. All rights reserved.</a:t>
            </a:r>
            <a:endParaRPr lang="ja-JP" altLang="en-US" dirty="0">
              <a:solidFill>
                <a:srgbClr val="FFFFFF"/>
              </a:solidFill>
            </a:endParaRPr>
          </a:p>
        </p:txBody>
      </p:sp>
      <p:sp>
        <p:nvSpPr>
          <p:cNvPr id="5" name="Slide Number Placeholder 4">
            <a:extLst>
              <a:ext uri="{FF2B5EF4-FFF2-40B4-BE49-F238E27FC236}">
                <a16:creationId xmlns:a16="http://schemas.microsoft.com/office/drawing/2014/main" id="{0A0AD47A-CCB5-4DA0-878D-98CF4D120E1E}"/>
              </a:ext>
            </a:extLst>
          </p:cNvPr>
          <p:cNvSpPr>
            <a:spLocks noGrp="1"/>
          </p:cNvSpPr>
          <p:nvPr>
            <p:ph type="sldNum" sz="quarter" idx="4294967295"/>
          </p:nvPr>
        </p:nvSpPr>
        <p:spPr>
          <a:xfrm>
            <a:off x="0" y="6510338"/>
            <a:ext cx="673100" cy="161925"/>
          </a:xfrm>
        </p:spPr>
        <p:txBody>
          <a:bodyPr/>
          <a:lstStyle/>
          <a:p>
            <a:fld id="{7CABC4B2-2886-4E0A-AABC-EDE495E6497B}" type="slidenum">
              <a:rPr lang="ja-JP" altLang="en-US" smtClean="0">
                <a:solidFill>
                  <a:srgbClr val="FFFFFF"/>
                </a:solidFill>
              </a:rPr>
              <a:pPr/>
              <a:t>19</a:t>
            </a:fld>
            <a:endParaRPr lang="ja-JP" altLang="en-US" dirty="0">
              <a:solidFill>
                <a:srgbClr val="FFFFFF"/>
              </a:solidFill>
            </a:endParaRPr>
          </a:p>
        </p:txBody>
      </p:sp>
      <p:sp>
        <p:nvSpPr>
          <p:cNvPr id="12" name="TextBox 11">
            <a:extLst>
              <a:ext uri="{FF2B5EF4-FFF2-40B4-BE49-F238E27FC236}">
                <a16:creationId xmlns:a16="http://schemas.microsoft.com/office/drawing/2014/main" id="{448EE89F-3A0A-428E-B6F2-0D913A351E4D}"/>
              </a:ext>
            </a:extLst>
          </p:cNvPr>
          <p:cNvSpPr txBox="1"/>
          <p:nvPr/>
        </p:nvSpPr>
        <p:spPr>
          <a:xfrm>
            <a:off x="788289" y="1801456"/>
            <a:ext cx="2488325" cy="369332"/>
          </a:xfrm>
          <a:prstGeom prst="rect">
            <a:avLst/>
          </a:prstGeom>
          <a:noFill/>
        </p:spPr>
        <p:txBody>
          <a:bodyPr wrap="square" rtlCol="0">
            <a:spAutoFit/>
          </a:bodyPr>
          <a:lstStyle/>
          <a:p>
            <a:pPr algn="ctr"/>
            <a:r>
              <a:rPr lang="en-US" dirty="0">
                <a:latin typeface="HGPSoeiKakugothicUB" panose="020B0A00000000000000" pitchFamily="34" charset="-128"/>
                <a:ea typeface="HGPSoeiKakugothicUB" panose="020B0A00000000000000" pitchFamily="34" charset="-128"/>
              </a:rPr>
              <a:t>Optical flow and fusion</a:t>
            </a:r>
          </a:p>
        </p:txBody>
      </p:sp>
      <p:grpSp>
        <p:nvGrpSpPr>
          <p:cNvPr id="7" name="Group 6">
            <a:extLst>
              <a:ext uri="{FF2B5EF4-FFF2-40B4-BE49-F238E27FC236}">
                <a16:creationId xmlns:a16="http://schemas.microsoft.com/office/drawing/2014/main" id="{24CA3A7B-92A6-4B0F-AF03-BFDE996EA56A}"/>
              </a:ext>
            </a:extLst>
          </p:cNvPr>
          <p:cNvGrpSpPr/>
          <p:nvPr/>
        </p:nvGrpSpPr>
        <p:grpSpPr>
          <a:xfrm>
            <a:off x="1828800" y="3243422"/>
            <a:ext cx="4038600" cy="3035791"/>
            <a:chOff x="1770964" y="3316291"/>
            <a:chExt cx="3735073" cy="2849410"/>
          </a:xfrm>
        </p:grpSpPr>
        <p:pic>
          <p:nvPicPr>
            <p:cNvPr id="18" name="Picture 17">
              <a:extLst>
                <a:ext uri="{FF2B5EF4-FFF2-40B4-BE49-F238E27FC236}">
                  <a16:creationId xmlns:a16="http://schemas.microsoft.com/office/drawing/2014/main" id="{E66A1718-0D6D-4617-9275-DA42C573FD3B}"/>
                </a:ext>
              </a:extLst>
            </p:cNvPr>
            <p:cNvPicPr>
              <a:picLocks noChangeAspect="1"/>
            </p:cNvPicPr>
            <p:nvPr/>
          </p:nvPicPr>
          <p:blipFill>
            <a:blip r:embed="rId2"/>
            <a:stretch>
              <a:fillRect/>
            </a:stretch>
          </p:blipFill>
          <p:spPr>
            <a:xfrm>
              <a:off x="1780824" y="3997447"/>
              <a:ext cx="3469932" cy="2168254"/>
            </a:xfrm>
            <a:prstGeom prst="rect">
              <a:avLst/>
            </a:prstGeom>
          </p:spPr>
        </p:pic>
        <p:sp>
          <p:nvSpPr>
            <p:cNvPr id="19" name="TextBox 18">
              <a:extLst>
                <a:ext uri="{FF2B5EF4-FFF2-40B4-BE49-F238E27FC236}">
                  <a16:creationId xmlns:a16="http://schemas.microsoft.com/office/drawing/2014/main" id="{D0A67FE6-84E0-4536-A97F-A17A77797138}"/>
                </a:ext>
              </a:extLst>
            </p:cNvPr>
            <p:cNvSpPr txBox="1"/>
            <p:nvPr/>
          </p:nvSpPr>
          <p:spPr>
            <a:xfrm>
              <a:off x="1770964" y="3316291"/>
              <a:ext cx="3735073" cy="646331"/>
            </a:xfrm>
            <a:prstGeom prst="rect">
              <a:avLst/>
            </a:prstGeom>
            <a:noFill/>
          </p:spPr>
          <p:txBody>
            <a:bodyPr wrap="square" rtlCol="0">
              <a:spAutoFit/>
            </a:bodyPr>
            <a:lstStyle/>
            <a:p>
              <a:pPr algn="ctr"/>
              <a:r>
                <a:rPr lang="en-US" dirty="0">
                  <a:latin typeface="HGPSoeiKakugothicUB" panose="020B0A00000000000000" pitchFamily="34" charset="-128"/>
                  <a:ea typeface="HGPSoeiKakugothicUB" panose="020B0A00000000000000" pitchFamily="34" charset="-128"/>
                </a:rPr>
                <a:t>No dedicated L1 flow field buffer, with L1 to L2 downscaling</a:t>
              </a:r>
            </a:p>
          </p:txBody>
        </p:sp>
      </p:grpSp>
      <p:grpSp>
        <p:nvGrpSpPr>
          <p:cNvPr id="6" name="Group 5">
            <a:extLst>
              <a:ext uri="{FF2B5EF4-FFF2-40B4-BE49-F238E27FC236}">
                <a16:creationId xmlns:a16="http://schemas.microsoft.com/office/drawing/2014/main" id="{CBFB6FDC-7A9B-4B04-B4C4-CF0D3894B347}"/>
              </a:ext>
            </a:extLst>
          </p:cNvPr>
          <p:cNvGrpSpPr/>
          <p:nvPr/>
        </p:nvGrpSpPr>
        <p:grpSpPr>
          <a:xfrm>
            <a:off x="6625784" y="3243422"/>
            <a:ext cx="3735072" cy="3035791"/>
            <a:chOff x="6567948" y="3316290"/>
            <a:chExt cx="3506502" cy="2849411"/>
          </a:xfrm>
        </p:grpSpPr>
        <p:pic>
          <p:nvPicPr>
            <p:cNvPr id="16" name="Picture 15">
              <a:extLst>
                <a:ext uri="{FF2B5EF4-FFF2-40B4-BE49-F238E27FC236}">
                  <a16:creationId xmlns:a16="http://schemas.microsoft.com/office/drawing/2014/main" id="{DE5C9B89-FE8A-4A8C-8CA7-0F97B735E0D8}"/>
                </a:ext>
              </a:extLst>
            </p:cNvPr>
            <p:cNvPicPr>
              <a:picLocks noChangeAspect="1"/>
            </p:cNvPicPr>
            <p:nvPr/>
          </p:nvPicPr>
          <p:blipFill>
            <a:blip r:embed="rId3"/>
            <a:stretch>
              <a:fillRect/>
            </a:stretch>
          </p:blipFill>
          <p:spPr>
            <a:xfrm>
              <a:off x="6567948" y="3997447"/>
              <a:ext cx="3506502" cy="2168254"/>
            </a:xfrm>
            <a:prstGeom prst="rect">
              <a:avLst/>
            </a:prstGeom>
          </p:spPr>
        </p:pic>
        <p:sp>
          <p:nvSpPr>
            <p:cNvPr id="20" name="TextBox 19">
              <a:extLst>
                <a:ext uri="{FF2B5EF4-FFF2-40B4-BE49-F238E27FC236}">
                  <a16:creationId xmlns:a16="http://schemas.microsoft.com/office/drawing/2014/main" id="{F8AEEC20-B21D-43AF-B9BB-81D0A2AC63EC}"/>
                </a:ext>
              </a:extLst>
            </p:cNvPr>
            <p:cNvSpPr txBox="1"/>
            <p:nvPr/>
          </p:nvSpPr>
          <p:spPr>
            <a:xfrm>
              <a:off x="6567948" y="3316290"/>
              <a:ext cx="3506502" cy="646331"/>
            </a:xfrm>
            <a:prstGeom prst="rect">
              <a:avLst/>
            </a:prstGeom>
            <a:noFill/>
          </p:spPr>
          <p:txBody>
            <a:bodyPr wrap="square" rtlCol="0">
              <a:spAutoFit/>
            </a:bodyPr>
            <a:lstStyle/>
            <a:p>
              <a:pPr algn="ctr"/>
              <a:r>
                <a:rPr lang="en-US" dirty="0">
                  <a:latin typeface="HGPSoeiKakugothicUB" panose="020B0A00000000000000" pitchFamily="34" charset="-128"/>
                  <a:ea typeface="HGPSoeiKakugothicUB" panose="020B0A00000000000000" pitchFamily="34" charset="-128"/>
                </a:rPr>
                <a:t>Separate buffers, no L1 to L2 downscaling </a:t>
              </a:r>
            </a:p>
          </p:txBody>
        </p:sp>
      </p:grpSp>
      <p:pic>
        <p:nvPicPr>
          <p:cNvPr id="22" name="Content Placeholder 10">
            <a:extLst>
              <a:ext uri="{FF2B5EF4-FFF2-40B4-BE49-F238E27FC236}">
                <a16:creationId xmlns:a16="http://schemas.microsoft.com/office/drawing/2014/main" id="{7799E270-A750-4451-BE4F-337BBA4E62DF}"/>
              </a:ext>
            </a:extLst>
          </p:cNvPr>
          <p:cNvPicPr>
            <a:picLocks noChangeAspect="1"/>
          </p:cNvPicPr>
          <p:nvPr/>
        </p:nvPicPr>
        <p:blipFill rotWithShape="1">
          <a:blip r:embed="rId4"/>
          <a:stretch/>
        </p:blipFill>
        <p:spPr>
          <a:xfrm>
            <a:off x="3467989" y="728822"/>
            <a:ext cx="6315589" cy="2514600"/>
          </a:xfrm>
          <a:prstGeom prst="rect">
            <a:avLst/>
          </a:prstGeom>
        </p:spPr>
      </p:pic>
    </p:spTree>
    <p:extLst>
      <p:ext uri="{BB962C8B-B14F-4D97-AF65-F5344CB8AC3E}">
        <p14:creationId xmlns:p14="http://schemas.microsoft.com/office/powerpoint/2010/main" val="63504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Agenda</a:t>
            </a:r>
            <a:endParaRPr lang="en-US" dirty="0"/>
          </a:p>
        </p:txBody>
      </p:sp>
      <p:sp>
        <p:nvSpPr>
          <p:cNvPr id="4" name="Inhaltsplatzhalter 3"/>
          <p:cNvSpPr>
            <a:spLocks noGrp="1"/>
          </p:cNvSpPr>
          <p:nvPr>
            <p:ph idx="1"/>
          </p:nvPr>
        </p:nvSpPr>
        <p:spPr>
          <a:xfrm>
            <a:off x="468000" y="1424991"/>
            <a:ext cx="11244574" cy="3426066"/>
          </a:xfrm>
        </p:spPr>
        <p:txBody>
          <a:bodyPr/>
          <a:lstStyle/>
          <a:p>
            <a:r>
              <a:rPr lang="en-US" dirty="0"/>
              <a:t>Overview 	</a:t>
            </a:r>
            <a:r>
              <a:rPr lang="en-US" b="1" dirty="0"/>
              <a:t>Page 00</a:t>
            </a:r>
          </a:p>
          <a:p>
            <a:r>
              <a:rPr lang="en-US" dirty="0"/>
              <a:t>Frame Transformation	</a:t>
            </a:r>
            <a:r>
              <a:rPr lang="en-US" b="1" dirty="0"/>
              <a:t>Page 00</a:t>
            </a:r>
            <a:endParaRPr lang="en-US" dirty="0"/>
          </a:p>
          <a:p>
            <a:r>
              <a:rPr lang="en-US" dirty="0"/>
              <a:t>Coarse flow and Fine flow estimation	</a:t>
            </a:r>
            <a:r>
              <a:rPr lang="en-US" b="1" dirty="0"/>
              <a:t>Page 00</a:t>
            </a:r>
          </a:p>
          <a:p>
            <a:r>
              <a:rPr lang="en-US" dirty="0"/>
              <a:t>Backward and Forward flow field	</a:t>
            </a:r>
            <a:r>
              <a:rPr lang="en-US" b="1" dirty="0"/>
              <a:t>Page 00</a:t>
            </a:r>
          </a:p>
          <a:p>
            <a:r>
              <a:rPr lang="en-US" dirty="0"/>
              <a:t>Down-sampling and Up-sampling 	</a:t>
            </a:r>
            <a:r>
              <a:rPr lang="en-US" b="1" dirty="0"/>
              <a:t>Page 00</a:t>
            </a:r>
          </a:p>
          <a:p>
            <a:r>
              <a:rPr lang="en-US" dirty="0"/>
              <a:t>Decoder – Tag and Encoder</a:t>
            </a:r>
            <a:r>
              <a:rPr lang="en-US" b="1" dirty="0"/>
              <a:t> 	Page 00</a:t>
            </a:r>
          </a:p>
          <a:p>
            <a:r>
              <a:rPr lang="en-US" dirty="0"/>
              <a:t>Fusion</a:t>
            </a:r>
            <a:r>
              <a:rPr lang="en-US" b="1" dirty="0"/>
              <a:t> 	Page 00</a:t>
            </a:r>
            <a:endParaRPr lang="en-US" dirty="0"/>
          </a:p>
        </p:txBody>
      </p:sp>
    </p:spTree>
    <p:extLst>
      <p:ext uri="{BB962C8B-B14F-4D97-AF65-F5344CB8AC3E}">
        <p14:creationId xmlns:p14="http://schemas.microsoft.com/office/powerpoint/2010/main" val="229250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flipV="1">
            <a:off x="6057523" y="1065635"/>
            <a:ext cx="0" cy="2724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0625528" y="780541"/>
            <a:ext cx="0" cy="302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344056" y="780540"/>
            <a:ext cx="2281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505140" y="2648113"/>
            <a:ext cx="2281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8338428" y="780541"/>
            <a:ext cx="0" cy="3022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057523" y="2896558"/>
            <a:ext cx="0" cy="89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786612" y="2643971"/>
            <a:ext cx="0" cy="34002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ltLang="ja-JP" dirty="0">
                <a:latin typeface="+mj-lt"/>
              </a:rPr>
              <a:t>target application and algorithm</a:t>
            </a:r>
            <a:endParaRPr lang="en-US" dirty="0">
              <a:latin typeface="+mj-lt"/>
            </a:endParaRPr>
          </a:p>
        </p:txBody>
      </p:sp>
      <p:sp>
        <p:nvSpPr>
          <p:cNvPr id="4" name="Footer Placeholder 3"/>
          <p:cNvSpPr>
            <a:spLocks noGrp="1"/>
          </p:cNvSpPr>
          <p:nvPr>
            <p:ph type="ftr" sz="quarter" idx="4294967295"/>
          </p:nvPr>
        </p:nvSpPr>
        <p:spPr>
          <a:xfrm>
            <a:off x="0" y="0"/>
            <a:ext cx="0" cy="0"/>
          </a:xfrm>
        </p:spPr>
        <p:txBody>
          <a:bodyPr/>
          <a:lstStyle/>
          <a:p>
            <a:r>
              <a:rPr lang="en-US" altLang="ja-JP" dirty="0">
                <a:solidFill>
                  <a:srgbClr val="FFFFFF"/>
                </a:solidFill>
                <a:latin typeface="+mj-lt"/>
              </a:rPr>
              <a:t>©.</a:t>
            </a:r>
            <a:endParaRPr lang="ja-JP" altLang="en-US" dirty="0">
              <a:solidFill>
                <a:srgbClr val="FFFFFF"/>
              </a:solidFill>
              <a:latin typeface="+mj-lt"/>
            </a:endParaRPr>
          </a:p>
        </p:txBody>
      </p:sp>
      <p:cxnSp>
        <p:nvCxnSpPr>
          <p:cNvPr id="6" name="Straight Arrow Connector 5"/>
          <p:cNvCxnSpPr/>
          <p:nvPr/>
        </p:nvCxnSpPr>
        <p:spPr>
          <a:xfrm>
            <a:off x="1505139" y="3789786"/>
            <a:ext cx="93069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nvGraphicFramePr>
        <p:xfrm>
          <a:off x="6392233" y="1436994"/>
          <a:ext cx="3001945" cy="1760220"/>
        </p:xfrm>
        <a:graphic>
          <a:graphicData uri="http://schemas.openxmlformats.org/drawingml/2006/table">
            <a:tbl>
              <a:tblPr firstRow="1" bandRow="1"/>
              <a:tblGrid>
                <a:gridCol w="3001945">
                  <a:extLst>
                    <a:ext uri="{9D8B030D-6E8A-4147-A177-3AD203B41FA5}">
                      <a16:colId xmlns:a16="http://schemas.microsoft.com/office/drawing/2014/main" val="20000"/>
                    </a:ext>
                  </a:extLst>
                </a:gridCol>
              </a:tblGrid>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Lane Departure Warning(LDW)</a:t>
                      </a:r>
                      <a:endParaRPr kumimoji="1" lang="ja-JP" altLang="en-US" sz="1050" dirty="0">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Lane Keep Assist(LKA)</a:t>
                      </a:r>
                      <a:endParaRPr kumimoji="1" lang="ja-JP" altLang="en-US" sz="1050" dirty="0">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Lane Change Assist(LCA)</a:t>
                      </a:r>
                      <a:endParaRPr kumimoji="1" lang="ja-JP" altLang="en-US" sz="1050" dirty="0">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Autonomous Emergency Brake (AEB)</a:t>
                      </a:r>
                      <a:endParaRPr kumimoji="1" lang="ja-JP" altLang="en-US" sz="1050" dirty="0">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Forward Collision Warning (FCW)</a:t>
                      </a:r>
                      <a:endParaRPr kumimoji="1" lang="ja-JP" altLang="en-US" sz="1050" dirty="0">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Traffic Sign Recognition (TSR)</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Intelligent Speed Assist (ISA)</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kumimoji="1" lang="en-US" altLang="ja-JP" sz="1050" dirty="0">
                          <a:latin typeface="+mj-lt"/>
                        </a:rPr>
                        <a:t>High Beam Assist (HBA)</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kumimoji="1" lang="en-US" altLang="ja-JP" sz="1050" dirty="0">
                          <a:latin typeface="+mj-lt"/>
                        </a:rPr>
                        <a:t>Traffic Jam Assist</a:t>
                      </a:r>
                      <a:r>
                        <a:rPr kumimoji="1" lang="en-US" altLang="ja-JP" sz="1050" baseline="0" dirty="0">
                          <a:latin typeface="+mj-lt"/>
                        </a:rPr>
                        <a:t> (TJA)</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7431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050" dirty="0">
                          <a:latin typeface="+mj-lt"/>
                        </a:rPr>
                        <a:t>Night</a:t>
                      </a:r>
                      <a:r>
                        <a:rPr kumimoji="1" lang="ja-JP" altLang="en-US" sz="1050" dirty="0">
                          <a:latin typeface="+mj-lt"/>
                        </a:rPr>
                        <a:t> </a:t>
                      </a:r>
                      <a:r>
                        <a:rPr kumimoji="1" lang="en-US" altLang="ja-JP" sz="1050" dirty="0">
                          <a:latin typeface="+mj-lt"/>
                        </a:rPr>
                        <a:t>Vision(NV)</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74312">
                <a:tc>
                  <a:txBody>
                    <a:bodyPr/>
                    <a:lstStyle/>
                    <a:p>
                      <a:r>
                        <a:rPr lang="en-US" altLang="ja-JP" sz="1050" dirty="0">
                          <a:latin typeface="+mj-lt"/>
                        </a:rPr>
                        <a:t>Traffic Signal Detection (TSD)</a:t>
                      </a:r>
                      <a:endParaRPr kumimoji="1" lang="ja-JP" altLang="en-US" sz="1050" dirty="0">
                        <a:solidFill>
                          <a:schemeClr val="tx1"/>
                        </a:solidFill>
                        <a:latin typeface="+mj-lt"/>
                      </a:endParaRP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bl>
          </a:graphicData>
        </a:graphic>
      </p:graphicFrame>
      <p:graphicFrame>
        <p:nvGraphicFramePr>
          <p:cNvPr id="17" name="Table 16"/>
          <p:cNvGraphicFramePr>
            <a:graphicFrameLocks noGrp="1"/>
          </p:cNvGraphicFramePr>
          <p:nvPr/>
        </p:nvGraphicFramePr>
        <p:xfrm>
          <a:off x="1951656" y="3016250"/>
          <a:ext cx="2360057" cy="480060"/>
        </p:xfrm>
        <a:graphic>
          <a:graphicData uri="http://schemas.openxmlformats.org/drawingml/2006/table">
            <a:tbl>
              <a:tblPr firstRow="1" bandRow="1">
                <a:tableStyleId>{2D5ABB26-0587-4C30-8999-92F81FD0307C}</a:tableStyleId>
              </a:tblPr>
              <a:tblGrid>
                <a:gridCol w="2360057">
                  <a:extLst>
                    <a:ext uri="{9D8B030D-6E8A-4147-A177-3AD203B41FA5}">
                      <a16:colId xmlns:a16="http://schemas.microsoft.com/office/drawing/2014/main" val="20000"/>
                    </a:ext>
                  </a:extLst>
                </a:gridCol>
              </a:tblGrid>
              <a:tr h="104064">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050" kern="1200" dirty="0">
                          <a:latin typeface="+mj-lt"/>
                        </a:rPr>
                        <a:t>Lane maker</a:t>
                      </a:r>
                      <a:endParaRPr kumimoji="1" lang="ja-JP" altLang="en-US" sz="1050" kern="1200" dirty="0">
                        <a:solidFill>
                          <a:schemeClr val="dk1"/>
                        </a:solidFill>
                        <a:latin typeface="+mj-lt"/>
                        <a:ea typeface="HGP創英角ｺﾞｼｯｸUB"/>
                        <a:cs typeface="+mn-cs"/>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04064">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050" dirty="0">
                          <a:latin typeface="+mj-lt"/>
                        </a:rPr>
                        <a:t>Traffic Sign Recognition (TSR)</a:t>
                      </a:r>
                      <a:endParaRPr kumimoji="1" lang="ja-JP" altLang="en-US" sz="1050" dirty="0">
                        <a:solidFill>
                          <a:schemeClr val="tx1"/>
                        </a:solidFill>
                        <a:latin typeface="+mj-lt"/>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510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r>
                        <a:rPr lang="en-US" altLang="ja-JP" sz="1050" dirty="0">
                          <a:latin typeface="+mj-lt"/>
                        </a:rPr>
                        <a:t>Traffic Signal Detection (TSD)</a:t>
                      </a:r>
                      <a:endParaRPr kumimoji="1" lang="ja-JP" altLang="en-US" sz="1050" dirty="0">
                        <a:solidFill>
                          <a:schemeClr val="tx1"/>
                        </a:solidFill>
                        <a:latin typeface="+mj-lt"/>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cxnSp>
        <p:nvCxnSpPr>
          <p:cNvPr id="18" name="Straight Arrow Connector 17"/>
          <p:cNvCxnSpPr/>
          <p:nvPr/>
        </p:nvCxnSpPr>
        <p:spPr>
          <a:xfrm flipV="1">
            <a:off x="1505139" y="1167898"/>
            <a:ext cx="0" cy="2621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nvGraphicFramePr>
        <p:xfrm>
          <a:off x="8783653" y="1127002"/>
          <a:ext cx="1809047" cy="160020"/>
        </p:xfrm>
        <a:graphic>
          <a:graphicData uri="http://schemas.openxmlformats.org/drawingml/2006/table">
            <a:tbl>
              <a:tblPr firstRow="1" bandRow="1"/>
              <a:tblGrid>
                <a:gridCol w="1809047">
                  <a:extLst>
                    <a:ext uri="{9D8B030D-6E8A-4147-A177-3AD203B41FA5}">
                      <a16:colId xmlns:a16="http://schemas.microsoft.com/office/drawing/2014/main" val="20000"/>
                    </a:ext>
                  </a:extLst>
                </a:gridCol>
              </a:tblGrid>
              <a:tr h="45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050" dirty="0">
                          <a:solidFill>
                            <a:schemeClr val="dk1"/>
                          </a:solidFill>
                          <a:latin typeface="+mj-lt"/>
                          <a:ea typeface="+mn-ea"/>
                        </a:rPr>
                        <a:t>Highway Pilot (HWP)</a:t>
                      </a:r>
                    </a:p>
                  </a:txBody>
                  <a:tcPr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20" name="TextBox 19"/>
          <p:cNvSpPr txBox="1"/>
          <p:nvPr/>
        </p:nvSpPr>
        <p:spPr>
          <a:xfrm>
            <a:off x="1499514" y="1271643"/>
            <a:ext cx="518091" cy="261610"/>
          </a:xfrm>
          <a:prstGeom prst="rect">
            <a:avLst/>
          </a:prstGeom>
          <a:noFill/>
        </p:spPr>
        <p:txBody>
          <a:bodyPr wrap="none" rtlCol="0">
            <a:spAutoFit/>
          </a:bodyPr>
          <a:lstStyle/>
          <a:p>
            <a:r>
              <a:rPr lang="en-US" sz="1100" dirty="0">
                <a:latin typeface="+mj-lt"/>
              </a:rPr>
              <a:t>Speed</a:t>
            </a:r>
          </a:p>
        </p:txBody>
      </p:sp>
      <p:sp>
        <p:nvSpPr>
          <p:cNvPr id="21" name="TextBox 20"/>
          <p:cNvSpPr txBox="1"/>
          <p:nvPr/>
        </p:nvSpPr>
        <p:spPr>
          <a:xfrm>
            <a:off x="9622759" y="3442151"/>
            <a:ext cx="845103" cy="261610"/>
          </a:xfrm>
          <a:prstGeom prst="rect">
            <a:avLst/>
          </a:prstGeom>
          <a:noFill/>
        </p:spPr>
        <p:txBody>
          <a:bodyPr wrap="none" rtlCol="0">
            <a:spAutoFit/>
          </a:bodyPr>
          <a:lstStyle/>
          <a:p>
            <a:r>
              <a:rPr lang="en-US" sz="1100" dirty="0">
                <a:latin typeface="+mj-lt"/>
              </a:rPr>
              <a:t>Performance</a:t>
            </a:r>
          </a:p>
        </p:txBody>
      </p:sp>
      <p:sp>
        <p:nvSpPr>
          <p:cNvPr id="30" name="Rectangle 29"/>
          <p:cNvSpPr/>
          <p:nvPr/>
        </p:nvSpPr>
        <p:spPr>
          <a:xfrm>
            <a:off x="7206916" y="4430192"/>
            <a:ext cx="3494984" cy="148821"/>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Dense-Stereo</a:t>
            </a:r>
            <a:endParaRPr lang="en-US" sz="1000" dirty="0">
              <a:solidFill>
                <a:srgbClr val="000000"/>
              </a:solidFill>
            </a:endParaRPr>
          </a:p>
        </p:txBody>
      </p:sp>
      <p:sp>
        <p:nvSpPr>
          <p:cNvPr id="31" name="Rectangle 30"/>
          <p:cNvSpPr/>
          <p:nvPr/>
        </p:nvSpPr>
        <p:spPr>
          <a:xfrm>
            <a:off x="7206916" y="4579013"/>
            <a:ext cx="3494984" cy="144000"/>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solidFill>
                  <a:srgbClr val="000000"/>
                </a:solidFill>
              </a:rPr>
              <a:t>Dense Optical-Flow</a:t>
            </a:r>
          </a:p>
        </p:txBody>
      </p:sp>
      <p:sp>
        <p:nvSpPr>
          <p:cNvPr id="32" name="Rectangle 31"/>
          <p:cNvSpPr/>
          <p:nvPr/>
        </p:nvSpPr>
        <p:spPr>
          <a:xfrm>
            <a:off x="3797174" y="5725916"/>
            <a:ext cx="6904726" cy="162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rPr>
              <a:t>“Light”-Dense Optical-Flow</a:t>
            </a:r>
          </a:p>
        </p:txBody>
      </p:sp>
      <p:sp>
        <p:nvSpPr>
          <p:cNvPr id="33" name="Rectangle 32"/>
          <p:cNvSpPr/>
          <p:nvPr/>
        </p:nvSpPr>
        <p:spPr>
          <a:xfrm>
            <a:off x="3797176" y="5576312"/>
            <a:ext cx="6904725" cy="151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Structure from motion</a:t>
            </a:r>
            <a:endParaRPr lang="en-US" sz="1000" dirty="0">
              <a:solidFill>
                <a:srgbClr val="FFFFFF"/>
              </a:solidFill>
            </a:endParaRPr>
          </a:p>
        </p:txBody>
      </p:sp>
      <p:sp>
        <p:nvSpPr>
          <p:cNvPr id="36" name="Rectangle 35"/>
          <p:cNvSpPr/>
          <p:nvPr/>
        </p:nvSpPr>
        <p:spPr>
          <a:xfrm>
            <a:off x="3797174" y="5900190"/>
            <a:ext cx="6904726" cy="13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(Visual)  Ego-Motion</a:t>
            </a:r>
            <a:endParaRPr lang="en-US" sz="1000" dirty="0">
              <a:solidFill>
                <a:srgbClr val="FFFFFF"/>
              </a:solidFill>
            </a:endParaRPr>
          </a:p>
        </p:txBody>
      </p:sp>
      <p:sp>
        <p:nvSpPr>
          <p:cNvPr id="37" name="Rectangle 36"/>
          <p:cNvSpPr/>
          <p:nvPr/>
        </p:nvSpPr>
        <p:spPr>
          <a:xfrm>
            <a:off x="3797176" y="5412294"/>
            <a:ext cx="6904725" cy="174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Clustering</a:t>
            </a:r>
            <a:endParaRPr lang="en-US" sz="1000" dirty="0">
              <a:solidFill>
                <a:srgbClr val="FFFFFF"/>
              </a:solidFill>
            </a:endParaRPr>
          </a:p>
        </p:txBody>
      </p:sp>
      <p:sp>
        <p:nvSpPr>
          <p:cNvPr id="38" name="Rectangle 37"/>
          <p:cNvSpPr/>
          <p:nvPr/>
        </p:nvSpPr>
        <p:spPr>
          <a:xfrm>
            <a:off x="1857998" y="6191768"/>
            <a:ext cx="8843902" cy="14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Weak classifier </a:t>
            </a:r>
            <a:r>
              <a:rPr lang="en-US" sz="1000" dirty="0">
                <a:solidFill>
                  <a:srgbClr val="FFFFFF"/>
                </a:solidFill>
              </a:rPr>
              <a:t>(</a:t>
            </a:r>
            <a:r>
              <a:rPr lang="en-US" sz="1000" dirty="0" err="1">
                <a:solidFill>
                  <a:srgbClr val="FFFFFF"/>
                </a:solidFill>
              </a:rPr>
              <a:t>HOG,Hough</a:t>
            </a:r>
            <a:r>
              <a:rPr lang="en-US" sz="1000" dirty="0">
                <a:solidFill>
                  <a:srgbClr val="FFFFFF"/>
                </a:solidFill>
              </a:rPr>
              <a:t>)</a:t>
            </a:r>
          </a:p>
        </p:txBody>
      </p:sp>
      <p:sp>
        <p:nvSpPr>
          <p:cNvPr id="41" name="Rectangle 40"/>
          <p:cNvSpPr/>
          <p:nvPr/>
        </p:nvSpPr>
        <p:spPr>
          <a:xfrm>
            <a:off x="7206916" y="4717151"/>
            <a:ext cx="3494984" cy="144000"/>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Latent-SVM/DPM/Latent-CNN-Depp leaning</a:t>
            </a:r>
            <a:endParaRPr lang="en-US" sz="1000" dirty="0">
              <a:solidFill>
                <a:srgbClr val="000000"/>
              </a:solidFill>
            </a:endParaRPr>
          </a:p>
        </p:txBody>
      </p:sp>
      <p:sp>
        <p:nvSpPr>
          <p:cNvPr id="42" name="Rectangle 41"/>
          <p:cNvSpPr/>
          <p:nvPr/>
        </p:nvSpPr>
        <p:spPr>
          <a:xfrm>
            <a:off x="7206916" y="4145968"/>
            <a:ext cx="3494984" cy="140937"/>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Random forest</a:t>
            </a:r>
            <a:endParaRPr lang="en-US" sz="1000" dirty="0">
              <a:solidFill>
                <a:srgbClr val="000000"/>
              </a:solidFill>
            </a:endParaRPr>
          </a:p>
        </p:txBody>
      </p:sp>
      <p:sp>
        <p:nvSpPr>
          <p:cNvPr id="44" name="Rectangle 43"/>
          <p:cNvSpPr/>
          <p:nvPr/>
        </p:nvSpPr>
        <p:spPr>
          <a:xfrm>
            <a:off x="7206916" y="4286906"/>
            <a:ext cx="3494984" cy="144000"/>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Grid base SLAM</a:t>
            </a:r>
            <a:endParaRPr lang="en-US" sz="1000" dirty="0">
              <a:solidFill>
                <a:srgbClr val="000000"/>
              </a:solidFill>
            </a:endParaRPr>
          </a:p>
        </p:txBody>
      </p:sp>
      <p:sp>
        <p:nvSpPr>
          <p:cNvPr id="49" name="Rectangle 48"/>
          <p:cNvSpPr/>
          <p:nvPr/>
        </p:nvSpPr>
        <p:spPr>
          <a:xfrm>
            <a:off x="3797175" y="5262468"/>
            <a:ext cx="6904725" cy="1571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Planning</a:t>
            </a:r>
            <a:endParaRPr lang="en-US" sz="1000" dirty="0">
              <a:solidFill>
                <a:srgbClr val="000000"/>
              </a:solidFill>
            </a:endParaRPr>
          </a:p>
        </p:txBody>
      </p:sp>
      <p:sp>
        <p:nvSpPr>
          <p:cNvPr id="51" name="Rectangle 50"/>
          <p:cNvSpPr/>
          <p:nvPr/>
        </p:nvSpPr>
        <p:spPr>
          <a:xfrm>
            <a:off x="3043990" y="6046320"/>
            <a:ext cx="7657911"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CNN-Deep leaning</a:t>
            </a:r>
            <a:endParaRPr lang="en-US" sz="1000" dirty="0">
              <a:solidFill>
                <a:srgbClr val="000000"/>
              </a:solidFill>
            </a:endParaRPr>
          </a:p>
        </p:txBody>
      </p:sp>
      <p:sp>
        <p:nvSpPr>
          <p:cNvPr id="52" name="Rectangle 51"/>
          <p:cNvSpPr/>
          <p:nvPr/>
        </p:nvSpPr>
        <p:spPr>
          <a:xfrm>
            <a:off x="5352650" y="4988864"/>
            <a:ext cx="5349251" cy="1323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TSR</a:t>
            </a:r>
            <a:endParaRPr lang="en-US" sz="1000" dirty="0">
              <a:solidFill>
                <a:srgbClr val="000000"/>
              </a:solidFill>
            </a:endParaRPr>
          </a:p>
        </p:txBody>
      </p:sp>
      <p:sp>
        <p:nvSpPr>
          <p:cNvPr id="53" name="Rectangle 52"/>
          <p:cNvSpPr/>
          <p:nvPr/>
        </p:nvSpPr>
        <p:spPr>
          <a:xfrm>
            <a:off x="5352650" y="4851562"/>
            <a:ext cx="5349251"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err="1">
                <a:solidFill>
                  <a:srgbClr val="000000"/>
                </a:solidFill>
              </a:rPr>
              <a:t>Kalman</a:t>
            </a:r>
            <a:r>
              <a:rPr lang="en-US" altLang="ja-JP" sz="1000" dirty="0">
                <a:solidFill>
                  <a:srgbClr val="000000"/>
                </a:solidFill>
              </a:rPr>
              <a:t>-filter</a:t>
            </a:r>
            <a:endParaRPr lang="en-US" sz="1000" dirty="0">
              <a:solidFill>
                <a:srgbClr val="000000"/>
              </a:solidFill>
            </a:endParaRPr>
          </a:p>
        </p:txBody>
      </p:sp>
      <p:sp>
        <p:nvSpPr>
          <p:cNvPr id="54" name="Rectangle 53"/>
          <p:cNvSpPr/>
          <p:nvPr/>
        </p:nvSpPr>
        <p:spPr>
          <a:xfrm>
            <a:off x="3797174" y="5115328"/>
            <a:ext cx="6904726" cy="15483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Fusion</a:t>
            </a:r>
            <a:endParaRPr lang="en-US" sz="1000" dirty="0">
              <a:solidFill>
                <a:srgbClr val="000000"/>
              </a:solidFill>
            </a:endParaRPr>
          </a:p>
        </p:txBody>
      </p:sp>
      <p:sp>
        <p:nvSpPr>
          <p:cNvPr id="95" name="Rectangle 94"/>
          <p:cNvSpPr/>
          <p:nvPr/>
        </p:nvSpPr>
        <p:spPr>
          <a:xfrm>
            <a:off x="8181900" y="4001702"/>
            <a:ext cx="2520000" cy="144000"/>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Deep Planning</a:t>
            </a:r>
            <a:endParaRPr lang="en-US" sz="1000" dirty="0">
              <a:solidFill>
                <a:srgbClr val="000000"/>
              </a:solidFill>
            </a:endParaRPr>
          </a:p>
        </p:txBody>
      </p:sp>
      <p:sp>
        <p:nvSpPr>
          <p:cNvPr id="9" name="Rectangle 8"/>
          <p:cNvSpPr>
            <a:spLocks noChangeArrowheads="1"/>
          </p:cNvSpPr>
          <p:nvPr/>
        </p:nvSpPr>
        <p:spPr bwMode="auto">
          <a:xfrm>
            <a:off x="8891036" y="780540"/>
            <a:ext cx="1260000" cy="288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High Speed </a:t>
            </a:r>
            <a:r>
              <a:rPr lang="en-US" altLang="ja-JP" sz="900" b="1" dirty="0" err="1">
                <a:effectLst>
                  <a:outerShdw blurRad="38100" dist="38100" dir="2700000" algn="tl">
                    <a:srgbClr val="FFFFFF"/>
                  </a:outerShdw>
                </a:effectLst>
                <a:latin typeface="+mj-lt"/>
                <a:ea typeface="HGPｺﾞｼｯｸE" pitchFamily="50" charset="-128"/>
              </a:rPr>
              <a:t>Appli</a:t>
            </a:r>
            <a:r>
              <a:rPr lang="en-US" altLang="ja-JP" sz="900" b="1" dirty="0">
                <a:effectLst>
                  <a:outerShdw blurRad="38100" dist="38100" dir="2700000" algn="tl">
                    <a:srgbClr val="FFFFFF"/>
                  </a:outerShdw>
                </a:effectLst>
                <a:latin typeface="+mj-lt"/>
                <a:ea typeface="HGPｺﾞｼｯｸE" pitchFamily="50" charset="-128"/>
              </a:rPr>
              <a:t>.</a:t>
            </a:r>
          </a:p>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30-130km/h</a:t>
            </a:r>
          </a:p>
        </p:txBody>
      </p:sp>
      <p:sp>
        <p:nvSpPr>
          <p:cNvPr id="10" name="Rectangle 9"/>
          <p:cNvSpPr>
            <a:spLocks noChangeArrowheads="1"/>
          </p:cNvSpPr>
          <p:nvPr/>
        </p:nvSpPr>
        <p:spPr bwMode="auto">
          <a:xfrm>
            <a:off x="4188380" y="2896558"/>
            <a:ext cx="1260000" cy="288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Auto Parking </a:t>
            </a:r>
            <a:r>
              <a:rPr lang="en-US" altLang="ja-JP" sz="900" b="1" dirty="0" err="1">
                <a:effectLst>
                  <a:outerShdw blurRad="38100" dist="38100" dir="2700000" algn="tl">
                    <a:srgbClr val="FFFFFF"/>
                  </a:outerShdw>
                </a:effectLst>
                <a:latin typeface="+mj-lt"/>
                <a:ea typeface="HGPｺﾞｼｯｸE" pitchFamily="50" charset="-128"/>
              </a:rPr>
              <a:t>Appli</a:t>
            </a:r>
            <a:r>
              <a:rPr lang="en-US" altLang="ja-JP" sz="900" b="1" dirty="0">
                <a:effectLst>
                  <a:outerShdw blurRad="38100" dist="38100" dir="2700000" algn="tl">
                    <a:srgbClr val="FFFFFF"/>
                  </a:outerShdw>
                </a:effectLst>
                <a:latin typeface="+mj-lt"/>
                <a:ea typeface="HGPｺﾞｼｯｸE" pitchFamily="50" charset="-128"/>
              </a:rPr>
              <a:t>.</a:t>
            </a:r>
          </a:p>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0-20km/h</a:t>
            </a:r>
          </a:p>
        </p:txBody>
      </p:sp>
      <p:sp>
        <p:nvSpPr>
          <p:cNvPr id="11" name="Rectangle 10"/>
          <p:cNvSpPr>
            <a:spLocks noChangeArrowheads="1"/>
          </p:cNvSpPr>
          <p:nvPr/>
        </p:nvSpPr>
        <p:spPr bwMode="auto">
          <a:xfrm>
            <a:off x="6633205" y="1065635"/>
            <a:ext cx="1260000" cy="288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Low Speed </a:t>
            </a:r>
            <a:r>
              <a:rPr lang="en-US" altLang="ja-JP" sz="900" b="1" dirty="0" err="1">
                <a:effectLst>
                  <a:outerShdw blurRad="38100" dist="38100" dir="2700000" algn="tl">
                    <a:srgbClr val="FFFFFF"/>
                  </a:outerShdw>
                </a:effectLst>
                <a:latin typeface="+mj-lt"/>
                <a:ea typeface="HGPｺﾞｼｯｸE" pitchFamily="50" charset="-128"/>
              </a:rPr>
              <a:t>Appli</a:t>
            </a:r>
            <a:r>
              <a:rPr lang="en-US" altLang="ja-JP" sz="900" b="1" dirty="0">
                <a:effectLst>
                  <a:outerShdw blurRad="38100" dist="38100" dir="2700000" algn="tl">
                    <a:srgbClr val="FFFFFF"/>
                  </a:outerShdw>
                </a:effectLst>
                <a:latin typeface="+mj-lt"/>
                <a:ea typeface="HGPｺﾞｼｯｸE" pitchFamily="50" charset="-128"/>
              </a:rPr>
              <a:t>.</a:t>
            </a:r>
          </a:p>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0-80(130)km/h</a:t>
            </a:r>
          </a:p>
        </p:txBody>
      </p:sp>
      <p:sp>
        <p:nvSpPr>
          <p:cNvPr id="12" name="Rectangle 11"/>
          <p:cNvSpPr>
            <a:spLocks noChangeArrowheads="1"/>
          </p:cNvSpPr>
          <p:nvPr/>
        </p:nvSpPr>
        <p:spPr bwMode="auto">
          <a:xfrm>
            <a:off x="1951656" y="2643971"/>
            <a:ext cx="1260000" cy="288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HUD</a:t>
            </a:r>
            <a:r>
              <a:rPr lang="ja-JP" altLang="en-US" sz="900" b="1" dirty="0">
                <a:effectLst>
                  <a:outerShdw blurRad="38100" dist="38100" dir="2700000" algn="tl">
                    <a:srgbClr val="FFFFFF"/>
                  </a:outerShdw>
                </a:effectLst>
                <a:latin typeface="+mj-lt"/>
                <a:ea typeface="HGPｺﾞｼｯｸE" pitchFamily="50" charset="-128"/>
              </a:rPr>
              <a:t>　</a:t>
            </a:r>
            <a:r>
              <a:rPr lang="en-US" altLang="ja-JP" sz="900" b="1" dirty="0" err="1">
                <a:effectLst>
                  <a:outerShdw blurRad="38100" dist="38100" dir="2700000" algn="tl">
                    <a:srgbClr val="FFFFFF"/>
                  </a:outerShdw>
                </a:effectLst>
                <a:latin typeface="+mj-lt"/>
                <a:ea typeface="HGPｺﾞｼｯｸE" pitchFamily="50" charset="-128"/>
              </a:rPr>
              <a:t>Appli</a:t>
            </a:r>
            <a:r>
              <a:rPr lang="en-US" altLang="ja-JP" sz="900" b="1" dirty="0">
                <a:effectLst>
                  <a:outerShdw blurRad="38100" dist="38100" dir="2700000" algn="tl">
                    <a:srgbClr val="FFFFFF"/>
                  </a:outerShdw>
                </a:effectLst>
                <a:latin typeface="+mj-lt"/>
                <a:ea typeface="HGPｺﾞｼｯｸE" pitchFamily="50" charset="-128"/>
              </a:rPr>
              <a:t>.</a:t>
            </a:r>
          </a:p>
          <a:p>
            <a:pPr algn="ctr" eaLnBrk="0" hangingPunct="0">
              <a:buClrTx/>
              <a:buFontTx/>
              <a:buNone/>
              <a:defRPr/>
            </a:pPr>
            <a:r>
              <a:rPr lang="en-US" altLang="ja-JP" sz="900" b="1" dirty="0">
                <a:effectLst>
                  <a:outerShdw blurRad="38100" dist="38100" dir="2700000" algn="tl">
                    <a:srgbClr val="FFFFFF"/>
                  </a:outerShdw>
                </a:effectLst>
                <a:latin typeface="+mj-lt"/>
                <a:ea typeface="HGPｺﾞｼｯｸE" pitchFamily="50" charset="-128"/>
              </a:rPr>
              <a:t>0-80km/h</a:t>
            </a:r>
          </a:p>
        </p:txBody>
      </p:sp>
      <p:cxnSp>
        <p:nvCxnSpPr>
          <p:cNvPr id="60" name="Straight Connector 59"/>
          <p:cNvCxnSpPr/>
          <p:nvPr/>
        </p:nvCxnSpPr>
        <p:spPr>
          <a:xfrm flipH="1">
            <a:off x="3776051" y="2896558"/>
            <a:ext cx="2281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056956" y="1065635"/>
            <a:ext cx="2281473"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4126031" y="3242068"/>
          <a:ext cx="2644698" cy="481494"/>
        </p:xfrm>
        <a:graphic>
          <a:graphicData uri="http://schemas.openxmlformats.org/drawingml/2006/table">
            <a:tbl>
              <a:tblPr firstRow="1" bandRow="1">
                <a:tableStyleId>{2D5ABB26-0587-4C30-8999-92F81FD0307C}</a:tableStyleId>
              </a:tblPr>
              <a:tblGrid>
                <a:gridCol w="2644698">
                  <a:extLst>
                    <a:ext uri="{9D8B030D-6E8A-4147-A177-3AD203B41FA5}">
                      <a16:colId xmlns:a16="http://schemas.microsoft.com/office/drawing/2014/main" val="20000"/>
                    </a:ext>
                  </a:extLst>
                </a:gridCol>
              </a:tblGrid>
              <a:tr h="14218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050" kern="1200" dirty="0">
                          <a:latin typeface="+mj-lt"/>
                        </a:rPr>
                        <a:t>Auto Parking (APK)</a:t>
                      </a:r>
                      <a:endParaRPr kumimoji="1" lang="ja-JP" altLang="en-US" sz="1050" kern="1200" dirty="0">
                        <a:solidFill>
                          <a:schemeClr val="dk1"/>
                        </a:solidFill>
                        <a:latin typeface="+mj-lt"/>
                        <a:ea typeface="HGP創英角ｺﾞｼｯｸUB"/>
                        <a:cs typeface="+mn-cs"/>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1454">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050" kern="1200" dirty="0">
                          <a:latin typeface="+mj-lt"/>
                        </a:rPr>
                        <a:t>Parking Area Detection (PSD)</a:t>
                      </a:r>
                      <a:endParaRPr kumimoji="1" lang="ja-JP" altLang="en-US" sz="1050" kern="1200" dirty="0">
                        <a:solidFill>
                          <a:schemeClr val="dk1"/>
                        </a:solidFill>
                        <a:latin typeface="+mj-lt"/>
                        <a:ea typeface="HGP創英角ｺﾞｼｯｸUB"/>
                        <a:cs typeface="+mn-cs"/>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57262">
                <a:tc>
                  <a:txBody>
                    <a:bodyPr/>
                    <a:lstStyle>
                      <a:lvl1pPr marL="0" algn="l" defTabSz="914400" rtl="0" eaLnBrk="1" latinLnBrk="0" hangingPunct="1">
                        <a:defRPr kumimoji="1" sz="1800" kern="1200">
                          <a:solidFill>
                            <a:schemeClr val="dk1"/>
                          </a:solidFill>
                          <a:latin typeface="HGP創英角ｺﾞｼｯｸUB"/>
                          <a:ea typeface="HGP創英角ｺﾞｼｯｸUB"/>
                        </a:defRPr>
                      </a:lvl1pPr>
                      <a:lvl2pPr marL="457200" algn="l" defTabSz="914400" rtl="0" eaLnBrk="1" latinLnBrk="0" hangingPunct="1">
                        <a:defRPr kumimoji="1" sz="1800" kern="1200">
                          <a:solidFill>
                            <a:schemeClr val="dk1"/>
                          </a:solidFill>
                          <a:latin typeface="HGP創英角ｺﾞｼｯｸUB"/>
                          <a:ea typeface="HGP創英角ｺﾞｼｯｸUB"/>
                        </a:defRPr>
                      </a:lvl2pPr>
                      <a:lvl3pPr marL="914400" algn="l" defTabSz="914400" rtl="0" eaLnBrk="1" latinLnBrk="0" hangingPunct="1">
                        <a:defRPr kumimoji="1" sz="1800" kern="1200">
                          <a:solidFill>
                            <a:schemeClr val="dk1"/>
                          </a:solidFill>
                          <a:latin typeface="HGP創英角ｺﾞｼｯｸUB"/>
                          <a:ea typeface="HGP創英角ｺﾞｼｯｸUB"/>
                        </a:defRPr>
                      </a:lvl3pPr>
                      <a:lvl4pPr marL="1371600" algn="l" defTabSz="914400" rtl="0" eaLnBrk="1" latinLnBrk="0" hangingPunct="1">
                        <a:defRPr kumimoji="1" sz="1800" kern="1200">
                          <a:solidFill>
                            <a:schemeClr val="dk1"/>
                          </a:solidFill>
                          <a:latin typeface="HGP創英角ｺﾞｼｯｸUB"/>
                          <a:ea typeface="HGP創英角ｺﾞｼｯｸUB"/>
                        </a:defRPr>
                      </a:lvl4pPr>
                      <a:lvl5pPr marL="1828800" algn="l" defTabSz="914400" rtl="0" eaLnBrk="1" latinLnBrk="0" hangingPunct="1">
                        <a:defRPr kumimoji="1" sz="1800" kern="1200">
                          <a:solidFill>
                            <a:schemeClr val="dk1"/>
                          </a:solidFill>
                          <a:latin typeface="HGP創英角ｺﾞｼｯｸUB"/>
                          <a:ea typeface="HGP創英角ｺﾞｼｯｸUB"/>
                        </a:defRPr>
                      </a:lvl5pPr>
                      <a:lvl6pPr marL="2286000" algn="l" defTabSz="914400" rtl="0" eaLnBrk="1" latinLnBrk="0" hangingPunct="1">
                        <a:defRPr kumimoji="1" sz="1800" kern="1200">
                          <a:solidFill>
                            <a:schemeClr val="dk1"/>
                          </a:solidFill>
                          <a:latin typeface="HGP創英角ｺﾞｼｯｸUB"/>
                          <a:ea typeface="HGP創英角ｺﾞｼｯｸUB"/>
                        </a:defRPr>
                      </a:lvl6pPr>
                      <a:lvl7pPr marL="2743200" algn="l" defTabSz="914400" rtl="0" eaLnBrk="1" latinLnBrk="0" hangingPunct="1">
                        <a:defRPr kumimoji="1" sz="1800" kern="1200">
                          <a:solidFill>
                            <a:schemeClr val="dk1"/>
                          </a:solidFill>
                          <a:latin typeface="HGP創英角ｺﾞｼｯｸUB"/>
                          <a:ea typeface="HGP創英角ｺﾞｼｯｸUB"/>
                        </a:defRPr>
                      </a:lvl7pPr>
                      <a:lvl8pPr marL="3200400" algn="l" defTabSz="914400" rtl="0" eaLnBrk="1" latinLnBrk="0" hangingPunct="1">
                        <a:defRPr kumimoji="1" sz="1800" kern="1200">
                          <a:solidFill>
                            <a:schemeClr val="dk1"/>
                          </a:solidFill>
                          <a:latin typeface="HGP創英角ｺﾞｼｯｸUB"/>
                          <a:ea typeface="HGP創英角ｺﾞｼｯｸUB"/>
                        </a:defRPr>
                      </a:lvl8pPr>
                      <a:lvl9pPr marL="3657600" algn="l" defTabSz="914400" rtl="0" eaLnBrk="1" latinLnBrk="0" hangingPunct="1">
                        <a:defRPr kumimoji="1" sz="1800" kern="1200">
                          <a:solidFill>
                            <a:schemeClr val="dk1"/>
                          </a:solidFill>
                          <a:latin typeface="HGP創英角ｺﾞｼｯｸUB"/>
                          <a:ea typeface="HGP創英角ｺﾞｼｯｸUB"/>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050" kern="1200" dirty="0">
                          <a:latin typeface="+mj-lt"/>
                        </a:rPr>
                        <a:t>Surround Monitoring System (SMS)</a:t>
                      </a:r>
                      <a:endParaRPr kumimoji="1" lang="ja-JP" altLang="en-US" sz="1050" kern="1200" dirty="0">
                        <a:solidFill>
                          <a:schemeClr val="dk1"/>
                        </a:solidFill>
                        <a:latin typeface="+mj-lt"/>
                        <a:ea typeface="HGP創英角ｺﾞｼｯｸUB"/>
                        <a:cs typeface="+mn-cs"/>
                      </a:endParaRPr>
                    </a:p>
                  </a:txBody>
                  <a:tcPr marT="0" marB="0">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59" name="TextBox 58"/>
          <p:cNvSpPr txBox="1"/>
          <p:nvPr/>
        </p:nvSpPr>
        <p:spPr>
          <a:xfrm>
            <a:off x="2007078" y="4133405"/>
            <a:ext cx="954107" cy="2616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1100" dirty="0">
                <a:latin typeface="+mj-lt"/>
              </a:rPr>
              <a:t>Base algorithm</a:t>
            </a:r>
          </a:p>
        </p:txBody>
      </p:sp>
      <p:sp>
        <p:nvSpPr>
          <p:cNvPr id="61" name="TextBox 60"/>
          <p:cNvSpPr txBox="1"/>
          <p:nvPr/>
        </p:nvSpPr>
        <p:spPr>
          <a:xfrm>
            <a:off x="2042494" y="1240468"/>
            <a:ext cx="1101584" cy="26161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pPr algn="ctr"/>
            <a:r>
              <a:rPr lang="en-US" sz="1100" dirty="0">
                <a:latin typeface="+mj-lt"/>
              </a:rPr>
              <a:t>Target application</a:t>
            </a:r>
          </a:p>
        </p:txBody>
      </p:sp>
      <p:sp>
        <p:nvSpPr>
          <p:cNvPr id="69" name="Rounded Rectangle 68"/>
          <p:cNvSpPr/>
          <p:nvPr/>
        </p:nvSpPr>
        <p:spPr>
          <a:xfrm>
            <a:off x="7206916" y="4428149"/>
            <a:ext cx="3494984" cy="289003"/>
          </a:xfrm>
          <a:prstGeom prst="roundRect">
            <a:avLst/>
          </a:prstGeom>
          <a:noFill/>
          <a:ln>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52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53E3AB-4A8F-4C08-9A04-854C1306619D}"/>
              </a:ext>
            </a:extLst>
          </p:cNvPr>
          <p:cNvGrpSpPr/>
          <p:nvPr/>
        </p:nvGrpSpPr>
        <p:grpSpPr>
          <a:xfrm>
            <a:off x="1422588" y="945959"/>
            <a:ext cx="9226552" cy="5307028"/>
            <a:chOff x="1422588" y="945959"/>
            <a:chExt cx="9226552" cy="5307028"/>
          </a:xfrm>
        </p:grpSpPr>
        <p:sp>
          <p:nvSpPr>
            <p:cNvPr id="35" name="Rounded Rectangle 34"/>
            <p:cNvSpPr/>
            <p:nvPr/>
          </p:nvSpPr>
          <p:spPr>
            <a:xfrm>
              <a:off x="7797452" y="3279645"/>
              <a:ext cx="1191438" cy="28841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000000"/>
                </a:solidFill>
              </a:endParaRPr>
            </a:p>
          </p:txBody>
        </p:sp>
        <p:sp>
          <p:nvSpPr>
            <p:cNvPr id="36" name="Rounded Rectangle 35"/>
            <p:cNvSpPr/>
            <p:nvPr/>
          </p:nvSpPr>
          <p:spPr>
            <a:xfrm>
              <a:off x="6144129" y="3279644"/>
              <a:ext cx="1191438" cy="25019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0000"/>
                </a:solidFill>
              </a:endParaRPr>
            </a:p>
          </p:txBody>
        </p:sp>
        <p:sp>
          <p:nvSpPr>
            <p:cNvPr id="33" name="Rounded Rectangle 32"/>
            <p:cNvSpPr/>
            <p:nvPr/>
          </p:nvSpPr>
          <p:spPr>
            <a:xfrm>
              <a:off x="9457702" y="1061816"/>
              <a:ext cx="1191438" cy="16180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000000"/>
                </a:solidFill>
              </a:endParaRPr>
            </a:p>
          </p:txBody>
        </p:sp>
        <p:sp>
          <p:nvSpPr>
            <p:cNvPr id="32" name="Rounded Rectangle 31"/>
            <p:cNvSpPr/>
            <p:nvPr/>
          </p:nvSpPr>
          <p:spPr>
            <a:xfrm>
              <a:off x="7797452" y="1061816"/>
              <a:ext cx="1191438" cy="16180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000000"/>
                </a:solidFill>
              </a:endParaRPr>
            </a:p>
          </p:txBody>
        </p:sp>
        <p:sp>
          <p:nvSpPr>
            <p:cNvPr id="31" name="Rounded Rectangle 30"/>
            <p:cNvSpPr/>
            <p:nvPr/>
          </p:nvSpPr>
          <p:spPr>
            <a:xfrm>
              <a:off x="6144129" y="1061815"/>
              <a:ext cx="1191438" cy="16180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0000"/>
                </a:solidFill>
              </a:endParaRPr>
            </a:p>
          </p:txBody>
        </p:sp>
        <p:sp>
          <p:nvSpPr>
            <p:cNvPr id="3" name="Rectangle 2"/>
            <p:cNvSpPr/>
            <p:nvPr/>
          </p:nvSpPr>
          <p:spPr>
            <a:xfrm>
              <a:off x="2938668" y="5534608"/>
              <a:ext cx="995882"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Dense-</a:t>
              </a:r>
            </a:p>
            <a:p>
              <a:pPr algn="ctr"/>
              <a:r>
                <a:rPr lang="en-US" altLang="ja-JP" sz="1000" dirty="0">
                  <a:solidFill>
                    <a:srgbClr val="000000"/>
                  </a:solidFill>
                </a:rPr>
                <a:t>Stereo</a:t>
              </a:r>
              <a:endParaRPr lang="en-US" sz="1000" dirty="0">
                <a:solidFill>
                  <a:srgbClr val="000000"/>
                </a:solidFill>
              </a:endParaRPr>
            </a:p>
          </p:txBody>
        </p:sp>
        <p:sp>
          <p:nvSpPr>
            <p:cNvPr id="5" name="Rectangle 4"/>
            <p:cNvSpPr/>
            <p:nvPr/>
          </p:nvSpPr>
          <p:spPr>
            <a:xfrm>
              <a:off x="2931501" y="5005236"/>
              <a:ext cx="995883"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solidFill>
                    <a:srgbClr val="000000"/>
                  </a:solidFill>
                </a:rPr>
                <a:t>Dense-</a:t>
              </a:r>
            </a:p>
            <a:p>
              <a:pPr algn="ctr"/>
              <a:r>
                <a:rPr lang="en-US" sz="1000" dirty="0">
                  <a:solidFill>
                    <a:srgbClr val="000000"/>
                  </a:solidFill>
                </a:rPr>
                <a:t>Optical-Flow</a:t>
              </a:r>
            </a:p>
          </p:txBody>
        </p:sp>
        <p:cxnSp>
          <p:nvCxnSpPr>
            <p:cNvPr id="7" name="直線矢印コネクタ 265"/>
            <p:cNvCxnSpPr/>
            <p:nvPr/>
          </p:nvCxnSpPr>
          <p:spPr>
            <a:xfrm rot="16200000">
              <a:off x="2226466" y="1443783"/>
              <a:ext cx="0" cy="3122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フリーフォーム 438"/>
            <p:cNvSpPr/>
            <p:nvPr/>
          </p:nvSpPr>
          <p:spPr>
            <a:xfrm rot="16200000">
              <a:off x="1638311" y="1383865"/>
              <a:ext cx="432048" cy="432048"/>
            </a:xfrm>
            <a:custGeom>
              <a:avLst/>
              <a:gdLst>
                <a:gd name="connsiteX0" fmla="*/ 0 w 507051"/>
                <a:gd name="connsiteY0" fmla="*/ 108247 h 538385"/>
                <a:gd name="connsiteX1" fmla="*/ 65518 w 507051"/>
                <a:gd name="connsiteY1" fmla="*/ 108247 h 538385"/>
                <a:gd name="connsiteX2" fmla="*/ 39881 w 507051"/>
                <a:gd name="connsiteY2" fmla="*/ 0 h 538385"/>
                <a:gd name="connsiteX3" fmla="*/ 481413 w 507051"/>
                <a:gd name="connsiteY3" fmla="*/ 0 h 538385"/>
                <a:gd name="connsiteX4" fmla="*/ 444382 w 507051"/>
                <a:gd name="connsiteY4" fmla="*/ 111096 h 538385"/>
                <a:gd name="connsiteX5" fmla="*/ 507051 w 507051"/>
                <a:gd name="connsiteY5" fmla="*/ 111096 h 538385"/>
                <a:gd name="connsiteX6" fmla="*/ 507051 w 507051"/>
                <a:gd name="connsiteY6" fmla="*/ 538385 h 538385"/>
                <a:gd name="connsiteX7" fmla="*/ 0 w 507051"/>
                <a:gd name="connsiteY7" fmla="*/ 538385 h 538385"/>
                <a:gd name="connsiteX8" fmla="*/ 0 w 507051"/>
                <a:gd name="connsiteY8" fmla="*/ 108247 h 5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051" h="538385">
                  <a:moveTo>
                    <a:pt x="0" y="108247"/>
                  </a:moveTo>
                  <a:lnTo>
                    <a:pt x="65518" y="108247"/>
                  </a:lnTo>
                  <a:lnTo>
                    <a:pt x="39881" y="0"/>
                  </a:lnTo>
                  <a:lnTo>
                    <a:pt x="481413" y="0"/>
                  </a:lnTo>
                  <a:lnTo>
                    <a:pt x="444382" y="111096"/>
                  </a:lnTo>
                  <a:lnTo>
                    <a:pt x="507051" y="111096"/>
                  </a:lnTo>
                  <a:lnTo>
                    <a:pt x="507051" y="538385"/>
                  </a:lnTo>
                  <a:lnTo>
                    <a:pt x="0" y="538385"/>
                  </a:lnTo>
                  <a:lnTo>
                    <a:pt x="0" y="108247"/>
                  </a:lnTo>
                  <a:close/>
                </a:path>
              </a:pathLst>
            </a:cu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defRPr/>
              </a:pPr>
              <a:r>
                <a:rPr lang="en-US" altLang="ja-JP" sz="800" kern="0" dirty="0">
                  <a:solidFill>
                    <a:srgbClr val="000000"/>
                  </a:solidFill>
                </a:rPr>
                <a:t>Camera</a:t>
              </a:r>
            </a:p>
          </p:txBody>
        </p:sp>
        <p:sp>
          <p:nvSpPr>
            <p:cNvPr id="13" name="Rectangle 12"/>
            <p:cNvSpPr/>
            <p:nvPr/>
          </p:nvSpPr>
          <p:spPr>
            <a:xfrm>
              <a:off x="2925464" y="1147428"/>
              <a:ext cx="995883"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rPr>
                <a:t>“Light”-Dense</a:t>
              </a:r>
            </a:p>
            <a:p>
              <a:pPr algn="ctr"/>
              <a:r>
                <a:rPr lang="en-US" sz="1000" dirty="0">
                  <a:solidFill>
                    <a:srgbClr val="FFFFFF"/>
                  </a:solidFill>
                </a:rPr>
                <a:t>Optical-Flow</a:t>
              </a:r>
            </a:p>
          </p:txBody>
        </p:sp>
        <p:sp>
          <p:nvSpPr>
            <p:cNvPr id="14" name="Rectangle 13"/>
            <p:cNvSpPr/>
            <p:nvPr/>
          </p:nvSpPr>
          <p:spPr>
            <a:xfrm>
              <a:off x="3573544" y="1723078"/>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Structure from motion</a:t>
              </a:r>
              <a:endParaRPr lang="en-US" sz="1000" dirty="0">
                <a:solidFill>
                  <a:srgbClr val="FFFFFF"/>
                </a:solidFill>
              </a:endParaRPr>
            </a:p>
          </p:txBody>
        </p:sp>
        <p:sp>
          <p:nvSpPr>
            <p:cNvPr id="15" name="Rectangle 14"/>
            <p:cNvSpPr/>
            <p:nvPr/>
          </p:nvSpPr>
          <p:spPr>
            <a:xfrm>
              <a:off x="9549743" y="1723078"/>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Planning</a:t>
              </a:r>
              <a:endParaRPr lang="en-US" sz="1000" dirty="0">
                <a:solidFill>
                  <a:srgbClr val="000000"/>
                </a:solidFill>
              </a:endParaRPr>
            </a:p>
          </p:txBody>
        </p:sp>
        <p:sp>
          <p:nvSpPr>
            <p:cNvPr id="16" name="Rectangle 15"/>
            <p:cNvSpPr/>
            <p:nvPr/>
          </p:nvSpPr>
          <p:spPr>
            <a:xfrm>
              <a:off x="6103388" y="1148769"/>
              <a:ext cx="1272920" cy="276999"/>
            </a:xfrm>
            <a:prstGeom prst="rect">
              <a:avLst/>
            </a:prstGeom>
          </p:spPr>
          <p:txBody>
            <a:bodyPr wrap="square">
              <a:spAutoFit/>
            </a:bodyPr>
            <a:lstStyle/>
            <a:p>
              <a:pPr>
                <a:defRPr/>
              </a:pPr>
              <a:r>
                <a:rPr lang="en-US" altLang="ja-JP" sz="1200" kern="0" dirty="0">
                  <a:solidFill>
                    <a:srgbClr val="000000"/>
                  </a:solidFill>
                  <a:latin typeface="Calibri (Headings)"/>
                </a:rPr>
                <a:t>Strong classifier</a:t>
              </a:r>
            </a:p>
          </p:txBody>
        </p:sp>
        <p:sp>
          <p:nvSpPr>
            <p:cNvPr id="17" name="Rectangle 16"/>
            <p:cNvSpPr/>
            <p:nvPr/>
          </p:nvSpPr>
          <p:spPr>
            <a:xfrm>
              <a:off x="4829114" y="1165044"/>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(Visual)  Ego-Motion</a:t>
              </a:r>
              <a:endParaRPr lang="en-US" sz="1000" dirty="0">
                <a:solidFill>
                  <a:srgbClr val="FFFFFF"/>
                </a:solidFill>
              </a:endParaRPr>
            </a:p>
          </p:txBody>
        </p:sp>
        <p:sp>
          <p:nvSpPr>
            <p:cNvPr id="18" name="Rectangle 17"/>
            <p:cNvSpPr/>
            <p:nvPr/>
          </p:nvSpPr>
          <p:spPr>
            <a:xfrm>
              <a:off x="4823077" y="1723078"/>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Clustering</a:t>
              </a:r>
              <a:endParaRPr lang="en-US" sz="1000" dirty="0">
                <a:solidFill>
                  <a:srgbClr val="FFFFFF"/>
                </a:solidFill>
              </a:endParaRPr>
            </a:p>
          </p:txBody>
        </p:sp>
        <p:sp>
          <p:nvSpPr>
            <p:cNvPr id="19" name="Rectangle 18"/>
            <p:cNvSpPr/>
            <p:nvPr/>
          </p:nvSpPr>
          <p:spPr>
            <a:xfrm>
              <a:off x="3573544" y="2229016"/>
              <a:ext cx="995882" cy="418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Weak classifier</a:t>
              </a:r>
            </a:p>
            <a:p>
              <a:pPr algn="ctr"/>
              <a:r>
                <a:rPr lang="en-US" sz="1000" dirty="0">
                  <a:solidFill>
                    <a:srgbClr val="FFFFFF"/>
                  </a:solidFill>
                </a:rPr>
                <a:t>(</a:t>
              </a:r>
              <a:r>
                <a:rPr lang="en-US" sz="1000" dirty="0" err="1">
                  <a:solidFill>
                    <a:srgbClr val="FFFFFF"/>
                  </a:solidFill>
                </a:rPr>
                <a:t>HOG,Hough</a:t>
              </a:r>
              <a:r>
                <a:rPr lang="en-US" sz="1000" dirty="0">
                  <a:solidFill>
                    <a:srgbClr val="FFFFFF"/>
                  </a:solidFill>
                </a:rPr>
                <a:t>)</a:t>
              </a:r>
            </a:p>
          </p:txBody>
        </p:sp>
        <p:sp>
          <p:nvSpPr>
            <p:cNvPr id="20" name="Rectangle 19"/>
            <p:cNvSpPr/>
            <p:nvPr/>
          </p:nvSpPr>
          <p:spPr>
            <a:xfrm>
              <a:off x="6233468" y="1734656"/>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CNN-Deep leaning</a:t>
              </a:r>
              <a:endParaRPr lang="en-US" sz="1000" dirty="0">
                <a:solidFill>
                  <a:srgbClr val="000000"/>
                </a:solidFill>
              </a:endParaRPr>
            </a:p>
          </p:txBody>
        </p:sp>
        <p:sp>
          <p:nvSpPr>
            <p:cNvPr id="21" name="Rectangle 20"/>
            <p:cNvSpPr/>
            <p:nvPr/>
          </p:nvSpPr>
          <p:spPr>
            <a:xfrm>
              <a:off x="6233468" y="2205650"/>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TSR</a:t>
              </a:r>
              <a:endParaRPr lang="en-US" sz="1000" dirty="0">
                <a:solidFill>
                  <a:srgbClr val="000000"/>
                </a:solidFill>
              </a:endParaRPr>
            </a:p>
          </p:txBody>
        </p:sp>
        <p:sp>
          <p:nvSpPr>
            <p:cNvPr id="22" name="Rectangle 21"/>
            <p:cNvSpPr/>
            <p:nvPr/>
          </p:nvSpPr>
          <p:spPr>
            <a:xfrm>
              <a:off x="6242082" y="4755942"/>
              <a:ext cx="995882"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Latent-SVM/ CNN(DPM)</a:t>
              </a:r>
              <a:endParaRPr lang="en-US" sz="1000" dirty="0">
                <a:solidFill>
                  <a:srgbClr val="000000"/>
                </a:solidFill>
              </a:endParaRPr>
            </a:p>
          </p:txBody>
        </p:sp>
        <p:sp>
          <p:nvSpPr>
            <p:cNvPr id="23" name="Rectangle 22"/>
            <p:cNvSpPr/>
            <p:nvPr/>
          </p:nvSpPr>
          <p:spPr>
            <a:xfrm>
              <a:off x="6242082" y="5237706"/>
              <a:ext cx="995882"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Random forest</a:t>
              </a:r>
              <a:endParaRPr lang="en-US" sz="1000" dirty="0">
                <a:solidFill>
                  <a:srgbClr val="000000"/>
                </a:solidFill>
              </a:endParaRPr>
            </a:p>
          </p:txBody>
        </p:sp>
        <p:sp>
          <p:nvSpPr>
            <p:cNvPr id="24" name="Rectangle 23"/>
            <p:cNvSpPr/>
            <p:nvPr/>
          </p:nvSpPr>
          <p:spPr>
            <a:xfrm>
              <a:off x="7895230" y="2207432"/>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err="1">
                  <a:solidFill>
                    <a:srgbClr val="000000"/>
                  </a:solidFill>
                </a:rPr>
                <a:t>Kalman</a:t>
              </a:r>
              <a:r>
                <a:rPr lang="en-US" altLang="ja-JP" sz="1000" dirty="0">
                  <a:solidFill>
                    <a:srgbClr val="000000"/>
                  </a:solidFill>
                </a:rPr>
                <a:t>-filter</a:t>
              </a:r>
              <a:endParaRPr lang="en-US" sz="1000" dirty="0">
                <a:solidFill>
                  <a:srgbClr val="000000"/>
                </a:solidFill>
              </a:endParaRPr>
            </a:p>
          </p:txBody>
        </p:sp>
        <p:sp>
          <p:nvSpPr>
            <p:cNvPr id="25" name="Rectangle 24"/>
            <p:cNvSpPr/>
            <p:nvPr/>
          </p:nvSpPr>
          <p:spPr>
            <a:xfrm>
              <a:off x="7914388" y="4940162"/>
              <a:ext cx="995882"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Grid base SLAM</a:t>
              </a:r>
              <a:endParaRPr lang="en-US" sz="1000" dirty="0">
                <a:solidFill>
                  <a:srgbClr val="000000"/>
                </a:solidFill>
              </a:endParaRPr>
            </a:p>
          </p:txBody>
        </p:sp>
        <p:sp>
          <p:nvSpPr>
            <p:cNvPr id="26" name="Rectangle 25"/>
            <p:cNvSpPr/>
            <p:nvPr/>
          </p:nvSpPr>
          <p:spPr>
            <a:xfrm>
              <a:off x="7900974" y="1717108"/>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Fusion</a:t>
              </a:r>
              <a:endParaRPr lang="en-US" sz="1000" dirty="0">
                <a:solidFill>
                  <a:srgbClr val="000000"/>
                </a:solidFill>
              </a:endParaRPr>
            </a:p>
          </p:txBody>
        </p:sp>
        <p:sp>
          <p:nvSpPr>
            <p:cNvPr id="29" name="Rectangle 28"/>
            <p:cNvSpPr/>
            <p:nvPr/>
          </p:nvSpPr>
          <p:spPr>
            <a:xfrm>
              <a:off x="7878935" y="1061815"/>
              <a:ext cx="1109956" cy="646331"/>
            </a:xfrm>
            <a:prstGeom prst="rect">
              <a:avLst/>
            </a:prstGeom>
          </p:spPr>
          <p:txBody>
            <a:bodyPr wrap="square">
              <a:spAutoFit/>
            </a:bodyPr>
            <a:lstStyle/>
            <a:p>
              <a:pPr>
                <a:defRPr/>
              </a:pPr>
              <a:r>
                <a:rPr lang="en-US" altLang="ja-JP" sz="1200" kern="0" dirty="0">
                  <a:solidFill>
                    <a:srgbClr val="000000"/>
                  </a:solidFill>
                  <a:latin typeface="Calibri (Headings)"/>
                </a:rPr>
                <a:t>Tracking &amp; environment </a:t>
              </a:r>
            </a:p>
            <a:p>
              <a:pPr>
                <a:defRPr/>
              </a:pPr>
              <a:r>
                <a:rPr lang="en-US" altLang="ja-JP" sz="1200" kern="0" dirty="0">
                  <a:solidFill>
                    <a:srgbClr val="000000"/>
                  </a:solidFill>
                  <a:latin typeface="Calibri (Headings)"/>
                </a:rPr>
                <a:t>modeling</a:t>
              </a:r>
            </a:p>
          </p:txBody>
        </p:sp>
        <p:sp>
          <p:nvSpPr>
            <p:cNvPr id="30" name="Rectangle 29"/>
            <p:cNvSpPr/>
            <p:nvPr/>
          </p:nvSpPr>
          <p:spPr>
            <a:xfrm>
              <a:off x="9504032" y="1137819"/>
              <a:ext cx="894182" cy="276999"/>
            </a:xfrm>
            <a:prstGeom prst="rect">
              <a:avLst/>
            </a:prstGeom>
          </p:spPr>
          <p:txBody>
            <a:bodyPr wrap="square">
              <a:spAutoFit/>
            </a:bodyPr>
            <a:lstStyle/>
            <a:p>
              <a:pPr>
                <a:defRPr/>
              </a:pPr>
              <a:r>
                <a:rPr lang="en-US" altLang="ja-JP" sz="1200" kern="0" dirty="0">
                  <a:solidFill>
                    <a:srgbClr val="000000"/>
                  </a:solidFill>
                  <a:latin typeface="Calibri (Headings)"/>
                </a:rPr>
                <a:t>Planning</a:t>
              </a:r>
            </a:p>
          </p:txBody>
        </p:sp>
        <p:sp>
          <p:nvSpPr>
            <p:cNvPr id="34" name="Rounded Rectangle 33"/>
            <p:cNvSpPr/>
            <p:nvPr/>
          </p:nvSpPr>
          <p:spPr>
            <a:xfrm>
              <a:off x="9457702" y="3279645"/>
              <a:ext cx="1191438" cy="2683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000000"/>
                </a:solidFill>
              </a:endParaRPr>
            </a:p>
          </p:txBody>
        </p:sp>
        <p:sp>
          <p:nvSpPr>
            <p:cNvPr id="39" name="Rectangle 38"/>
            <p:cNvSpPr/>
            <p:nvPr/>
          </p:nvSpPr>
          <p:spPr>
            <a:xfrm>
              <a:off x="9549743" y="3940908"/>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Planning</a:t>
              </a:r>
              <a:endParaRPr lang="en-US" sz="1000" dirty="0">
                <a:solidFill>
                  <a:srgbClr val="000000"/>
                </a:solidFill>
              </a:endParaRPr>
            </a:p>
          </p:txBody>
        </p:sp>
        <p:sp>
          <p:nvSpPr>
            <p:cNvPr id="40" name="Rectangle 39"/>
            <p:cNvSpPr/>
            <p:nvPr/>
          </p:nvSpPr>
          <p:spPr>
            <a:xfrm>
              <a:off x="6103388" y="3366599"/>
              <a:ext cx="1272920" cy="276999"/>
            </a:xfrm>
            <a:prstGeom prst="rect">
              <a:avLst/>
            </a:prstGeom>
          </p:spPr>
          <p:txBody>
            <a:bodyPr wrap="square">
              <a:spAutoFit/>
            </a:bodyPr>
            <a:lstStyle/>
            <a:p>
              <a:pPr>
                <a:defRPr/>
              </a:pPr>
              <a:r>
                <a:rPr lang="en-US" altLang="ja-JP" sz="1200" kern="0" dirty="0">
                  <a:solidFill>
                    <a:srgbClr val="000000"/>
                  </a:solidFill>
                  <a:latin typeface="Calibri (Headings)"/>
                </a:rPr>
                <a:t>Strong classifier</a:t>
              </a:r>
            </a:p>
          </p:txBody>
        </p:sp>
        <p:sp>
          <p:nvSpPr>
            <p:cNvPr id="44" name="Rectangle 43"/>
            <p:cNvSpPr/>
            <p:nvPr/>
          </p:nvSpPr>
          <p:spPr>
            <a:xfrm>
              <a:off x="6242082" y="3739927"/>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CNN-Deep leaning</a:t>
              </a:r>
              <a:endParaRPr lang="en-US" sz="1000" dirty="0">
                <a:solidFill>
                  <a:srgbClr val="000000"/>
                </a:solidFill>
              </a:endParaRPr>
            </a:p>
          </p:txBody>
        </p:sp>
        <p:sp>
          <p:nvSpPr>
            <p:cNvPr id="45" name="Rectangle 44"/>
            <p:cNvSpPr/>
            <p:nvPr/>
          </p:nvSpPr>
          <p:spPr>
            <a:xfrm>
              <a:off x="6242082" y="4236843"/>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TSR</a:t>
              </a:r>
              <a:endParaRPr lang="en-US" sz="1000" dirty="0">
                <a:solidFill>
                  <a:srgbClr val="000000"/>
                </a:solidFill>
              </a:endParaRPr>
            </a:p>
          </p:txBody>
        </p:sp>
        <p:sp>
          <p:nvSpPr>
            <p:cNvPr id="46" name="Rectangle 45"/>
            <p:cNvSpPr/>
            <p:nvPr/>
          </p:nvSpPr>
          <p:spPr>
            <a:xfrm>
              <a:off x="7914388" y="4423480"/>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err="1">
                  <a:solidFill>
                    <a:srgbClr val="000000"/>
                  </a:solidFill>
                </a:rPr>
                <a:t>Kalman</a:t>
              </a:r>
              <a:r>
                <a:rPr lang="en-US" altLang="ja-JP" sz="1000" dirty="0">
                  <a:solidFill>
                    <a:srgbClr val="000000"/>
                  </a:solidFill>
                </a:rPr>
                <a:t>-filter</a:t>
              </a:r>
              <a:endParaRPr lang="en-US" sz="1000" dirty="0">
                <a:solidFill>
                  <a:srgbClr val="000000"/>
                </a:solidFill>
              </a:endParaRPr>
            </a:p>
          </p:txBody>
        </p:sp>
        <p:sp>
          <p:nvSpPr>
            <p:cNvPr id="47" name="Rectangle 46"/>
            <p:cNvSpPr/>
            <p:nvPr/>
          </p:nvSpPr>
          <p:spPr>
            <a:xfrm>
              <a:off x="7914388" y="3952486"/>
              <a:ext cx="995882" cy="3375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Fusion</a:t>
              </a:r>
              <a:endParaRPr lang="en-US" sz="1000" dirty="0">
                <a:solidFill>
                  <a:srgbClr val="000000"/>
                </a:solidFill>
              </a:endParaRPr>
            </a:p>
          </p:txBody>
        </p:sp>
        <p:sp>
          <p:nvSpPr>
            <p:cNvPr id="48" name="Rectangle 47"/>
            <p:cNvSpPr/>
            <p:nvPr/>
          </p:nvSpPr>
          <p:spPr>
            <a:xfrm>
              <a:off x="7878935" y="3279645"/>
              <a:ext cx="1109956" cy="646331"/>
            </a:xfrm>
            <a:prstGeom prst="rect">
              <a:avLst/>
            </a:prstGeom>
          </p:spPr>
          <p:txBody>
            <a:bodyPr wrap="square">
              <a:spAutoFit/>
            </a:bodyPr>
            <a:lstStyle/>
            <a:p>
              <a:pPr>
                <a:defRPr/>
              </a:pPr>
              <a:r>
                <a:rPr lang="en-US" altLang="ja-JP" sz="1200" kern="0" dirty="0">
                  <a:solidFill>
                    <a:srgbClr val="000000"/>
                  </a:solidFill>
                  <a:latin typeface="Calibri (Headings)"/>
                </a:rPr>
                <a:t>Tracking &amp; environment </a:t>
              </a:r>
            </a:p>
            <a:p>
              <a:pPr>
                <a:defRPr/>
              </a:pPr>
              <a:r>
                <a:rPr lang="en-US" altLang="ja-JP" sz="1200" kern="0" dirty="0">
                  <a:solidFill>
                    <a:srgbClr val="000000"/>
                  </a:solidFill>
                  <a:latin typeface="Calibri (Headings)"/>
                </a:rPr>
                <a:t>modeling</a:t>
              </a:r>
            </a:p>
          </p:txBody>
        </p:sp>
        <p:sp>
          <p:nvSpPr>
            <p:cNvPr id="49" name="Rectangle 48"/>
            <p:cNvSpPr/>
            <p:nvPr/>
          </p:nvSpPr>
          <p:spPr>
            <a:xfrm>
              <a:off x="9504032" y="3355649"/>
              <a:ext cx="894182" cy="276999"/>
            </a:xfrm>
            <a:prstGeom prst="rect">
              <a:avLst/>
            </a:prstGeom>
          </p:spPr>
          <p:txBody>
            <a:bodyPr wrap="square">
              <a:spAutoFit/>
            </a:bodyPr>
            <a:lstStyle/>
            <a:p>
              <a:pPr>
                <a:defRPr/>
              </a:pPr>
              <a:r>
                <a:rPr lang="en-US" altLang="ja-JP" sz="1200" kern="0" dirty="0">
                  <a:solidFill>
                    <a:srgbClr val="000000"/>
                  </a:solidFill>
                  <a:latin typeface="Calibri (Headings)"/>
                </a:rPr>
                <a:t>Planning</a:t>
              </a:r>
            </a:p>
          </p:txBody>
        </p:sp>
        <p:cxnSp>
          <p:nvCxnSpPr>
            <p:cNvPr id="50" name="直線矢印コネクタ 265"/>
            <p:cNvCxnSpPr/>
            <p:nvPr/>
          </p:nvCxnSpPr>
          <p:spPr>
            <a:xfrm rot="16200000">
              <a:off x="2226454" y="3633898"/>
              <a:ext cx="0" cy="3122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フリーフォーム 437"/>
            <p:cNvSpPr/>
            <p:nvPr/>
          </p:nvSpPr>
          <p:spPr>
            <a:xfrm rot="16200000">
              <a:off x="1638300" y="4179741"/>
              <a:ext cx="432048" cy="432048"/>
            </a:xfrm>
            <a:custGeom>
              <a:avLst/>
              <a:gdLst>
                <a:gd name="connsiteX0" fmla="*/ 0 w 507051"/>
                <a:gd name="connsiteY0" fmla="*/ 108247 h 538385"/>
                <a:gd name="connsiteX1" fmla="*/ 65518 w 507051"/>
                <a:gd name="connsiteY1" fmla="*/ 108247 h 538385"/>
                <a:gd name="connsiteX2" fmla="*/ 39881 w 507051"/>
                <a:gd name="connsiteY2" fmla="*/ 0 h 538385"/>
                <a:gd name="connsiteX3" fmla="*/ 481413 w 507051"/>
                <a:gd name="connsiteY3" fmla="*/ 0 h 538385"/>
                <a:gd name="connsiteX4" fmla="*/ 444382 w 507051"/>
                <a:gd name="connsiteY4" fmla="*/ 111096 h 538385"/>
                <a:gd name="connsiteX5" fmla="*/ 507051 w 507051"/>
                <a:gd name="connsiteY5" fmla="*/ 111096 h 538385"/>
                <a:gd name="connsiteX6" fmla="*/ 507051 w 507051"/>
                <a:gd name="connsiteY6" fmla="*/ 538385 h 538385"/>
                <a:gd name="connsiteX7" fmla="*/ 0 w 507051"/>
                <a:gd name="connsiteY7" fmla="*/ 538385 h 538385"/>
                <a:gd name="connsiteX8" fmla="*/ 0 w 507051"/>
                <a:gd name="connsiteY8" fmla="*/ 108247 h 5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051" h="538385">
                  <a:moveTo>
                    <a:pt x="0" y="108247"/>
                  </a:moveTo>
                  <a:lnTo>
                    <a:pt x="65518" y="108247"/>
                  </a:lnTo>
                  <a:lnTo>
                    <a:pt x="39881" y="0"/>
                  </a:lnTo>
                  <a:lnTo>
                    <a:pt x="481413" y="0"/>
                  </a:lnTo>
                  <a:lnTo>
                    <a:pt x="444382" y="111096"/>
                  </a:lnTo>
                  <a:lnTo>
                    <a:pt x="507051" y="111096"/>
                  </a:lnTo>
                  <a:lnTo>
                    <a:pt x="507051" y="538385"/>
                  </a:lnTo>
                  <a:lnTo>
                    <a:pt x="0" y="538385"/>
                  </a:lnTo>
                  <a:lnTo>
                    <a:pt x="0" y="108247"/>
                  </a:lnTo>
                  <a:close/>
                </a:path>
              </a:pathLst>
            </a:cu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defRPr/>
              </a:pPr>
              <a:r>
                <a:rPr lang="en-US" altLang="ja-JP" sz="800" kern="0" dirty="0">
                  <a:solidFill>
                    <a:srgbClr val="000000"/>
                  </a:solidFill>
                </a:rPr>
                <a:t>Right</a:t>
              </a:r>
            </a:p>
            <a:p>
              <a:pPr algn="ctr">
                <a:defRPr/>
              </a:pPr>
              <a:r>
                <a:rPr lang="en-US" altLang="ja-JP" sz="800" kern="0" dirty="0">
                  <a:solidFill>
                    <a:srgbClr val="000000"/>
                  </a:solidFill>
                </a:rPr>
                <a:t>Camera</a:t>
              </a:r>
            </a:p>
          </p:txBody>
        </p:sp>
        <p:sp>
          <p:nvSpPr>
            <p:cNvPr id="52" name="フリーフォーム 438"/>
            <p:cNvSpPr/>
            <p:nvPr/>
          </p:nvSpPr>
          <p:spPr>
            <a:xfrm rot="16200000">
              <a:off x="1638299" y="3573980"/>
              <a:ext cx="432048" cy="432048"/>
            </a:xfrm>
            <a:custGeom>
              <a:avLst/>
              <a:gdLst>
                <a:gd name="connsiteX0" fmla="*/ 0 w 507051"/>
                <a:gd name="connsiteY0" fmla="*/ 108247 h 538385"/>
                <a:gd name="connsiteX1" fmla="*/ 65518 w 507051"/>
                <a:gd name="connsiteY1" fmla="*/ 108247 h 538385"/>
                <a:gd name="connsiteX2" fmla="*/ 39881 w 507051"/>
                <a:gd name="connsiteY2" fmla="*/ 0 h 538385"/>
                <a:gd name="connsiteX3" fmla="*/ 481413 w 507051"/>
                <a:gd name="connsiteY3" fmla="*/ 0 h 538385"/>
                <a:gd name="connsiteX4" fmla="*/ 444382 w 507051"/>
                <a:gd name="connsiteY4" fmla="*/ 111096 h 538385"/>
                <a:gd name="connsiteX5" fmla="*/ 507051 w 507051"/>
                <a:gd name="connsiteY5" fmla="*/ 111096 h 538385"/>
                <a:gd name="connsiteX6" fmla="*/ 507051 w 507051"/>
                <a:gd name="connsiteY6" fmla="*/ 538385 h 538385"/>
                <a:gd name="connsiteX7" fmla="*/ 0 w 507051"/>
                <a:gd name="connsiteY7" fmla="*/ 538385 h 538385"/>
                <a:gd name="connsiteX8" fmla="*/ 0 w 507051"/>
                <a:gd name="connsiteY8" fmla="*/ 108247 h 5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051" h="538385">
                  <a:moveTo>
                    <a:pt x="0" y="108247"/>
                  </a:moveTo>
                  <a:lnTo>
                    <a:pt x="65518" y="108247"/>
                  </a:lnTo>
                  <a:lnTo>
                    <a:pt x="39881" y="0"/>
                  </a:lnTo>
                  <a:lnTo>
                    <a:pt x="481413" y="0"/>
                  </a:lnTo>
                  <a:lnTo>
                    <a:pt x="444382" y="111096"/>
                  </a:lnTo>
                  <a:lnTo>
                    <a:pt x="507051" y="111096"/>
                  </a:lnTo>
                  <a:lnTo>
                    <a:pt x="507051" y="538385"/>
                  </a:lnTo>
                  <a:lnTo>
                    <a:pt x="0" y="538385"/>
                  </a:lnTo>
                  <a:lnTo>
                    <a:pt x="0" y="108247"/>
                  </a:lnTo>
                  <a:close/>
                </a:path>
              </a:pathLst>
            </a:cu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defRPr/>
              </a:pPr>
              <a:r>
                <a:rPr lang="en-US" altLang="ja-JP" sz="800" kern="0" dirty="0">
                  <a:solidFill>
                    <a:srgbClr val="000000"/>
                  </a:solidFill>
                </a:rPr>
                <a:t>Left</a:t>
              </a:r>
            </a:p>
            <a:p>
              <a:pPr algn="ctr">
                <a:defRPr/>
              </a:pPr>
              <a:r>
                <a:rPr lang="en-US" altLang="ja-JP" sz="800" kern="0" dirty="0">
                  <a:solidFill>
                    <a:srgbClr val="000000"/>
                  </a:solidFill>
                </a:rPr>
                <a:t>Camera</a:t>
              </a:r>
            </a:p>
          </p:txBody>
        </p:sp>
        <p:cxnSp>
          <p:nvCxnSpPr>
            <p:cNvPr id="53" name="直線矢印コネクタ 439"/>
            <p:cNvCxnSpPr/>
            <p:nvPr/>
          </p:nvCxnSpPr>
          <p:spPr>
            <a:xfrm rot="16200000">
              <a:off x="2226454" y="4239660"/>
              <a:ext cx="0" cy="3122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382559" y="1599887"/>
              <a:ext cx="2723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565446" y="945959"/>
              <a:ext cx="0" cy="510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980196" y="945959"/>
              <a:ext cx="1585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654929" y="1324514"/>
              <a:ext cx="0" cy="6651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310228" y="1501288"/>
              <a:ext cx="0" cy="3845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矢印コネクタ 265"/>
            <p:cNvCxnSpPr/>
            <p:nvPr/>
          </p:nvCxnSpPr>
          <p:spPr>
            <a:xfrm>
              <a:off x="4576350" y="2397032"/>
              <a:ext cx="15650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265"/>
            <p:cNvCxnSpPr/>
            <p:nvPr/>
          </p:nvCxnSpPr>
          <p:spPr>
            <a:xfrm>
              <a:off x="5818960" y="1888089"/>
              <a:ext cx="3224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265"/>
            <p:cNvCxnSpPr/>
            <p:nvPr/>
          </p:nvCxnSpPr>
          <p:spPr>
            <a:xfrm>
              <a:off x="7335568" y="1989626"/>
              <a:ext cx="4618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直線矢印コネクタ 265"/>
            <p:cNvCxnSpPr/>
            <p:nvPr/>
          </p:nvCxnSpPr>
          <p:spPr>
            <a:xfrm>
              <a:off x="8988891" y="1989626"/>
              <a:ext cx="4618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線矢印コネクタ 265"/>
            <p:cNvCxnSpPr/>
            <p:nvPr/>
          </p:nvCxnSpPr>
          <p:spPr>
            <a:xfrm>
              <a:off x="7566510" y="1456387"/>
              <a:ext cx="23094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980196" y="945960"/>
              <a:ext cx="0" cy="387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5827692" y="1328158"/>
              <a:ext cx="152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矢印コネクタ 265"/>
            <p:cNvCxnSpPr/>
            <p:nvPr/>
          </p:nvCxnSpPr>
          <p:spPr>
            <a:xfrm>
              <a:off x="3927383" y="1324513"/>
              <a:ext cx="89569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矢印コネクタ 265"/>
            <p:cNvCxnSpPr/>
            <p:nvPr/>
          </p:nvCxnSpPr>
          <p:spPr>
            <a:xfrm>
              <a:off x="3310228" y="1885858"/>
              <a:ext cx="26331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線矢印コネクタ 265"/>
            <p:cNvCxnSpPr/>
            <p:nvPr/>
          </p:nvCxnSpPr>
          <p:spPr>
            <a:xfrm>
              <a:off x="2988974" y="2374400"/>
              <a:ext cx="58457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矢印コネクタ 265"/>
            <p:cNvCxnSpPr/>
            <p:nvPr/>
          </p:nvCxnSpPr>
          <p:spPr>
            <a:xfrm>
              <a:off x="2654930" y="1324513"/>
              <a:ext cx="2750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2654930" y="1988050"/>
              <a:ext cx="334045" cy="1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988974" y="2007142"/>
              <a:ext cx="0" cy="370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2923960" y="3336851"/>
              <a:ext cx="995883"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rPr>
                <a:t>“Light”-Dense</a:t>
              </a:r>
            </a:p>
            <a:p>
              <a:pPr algn="ctr"/>
              <a:r>
                <a:rPr lang="en-US" sz="1000" dirty="0">
                  <a:solidFill>
                    <a:srgbClr val="FFFFFF"/>
                  </a:solidFill>
                </a:rPr>
                <a:t>Optical-Flow</a:t>
              </a:r>
            </a:p>
          </p:txBody>
        </p:sp>
        <p:sp>
          <p:nvSpPr>
            <p:cNvPr id="107" name="Rectangle 106"/>
            <p:cNvSpPr/>
            <p:nvPr/>
          </p:nvSpPr>
          <p:spPr>
            <a:xfrm>
              <a:off x="3572040" y="3912501"/>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Structure from motion</a:t>
              </a:r>
              <a:endParaRPr lang="en-US" sz="1000" dirty="0">
                <a:solidFill>
                  <a:srgbClr val="FFFFFF"/>
                </a:solidFill>
              </a:endParaRPr>
            </a:p>
          </p:txBody>
        </p:sp>
        <p:sp>
          <p:nvSpPr>
            <p:cNvPr id="108" name="Rectangle 107"/>
            <p:cNvSpPr/>
            <p:nvPr/>
          </p:nvSpPr>
          <p:spPr>
            <a:xfrm>
              <a:off x="4827610" y="3354467"/>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(Visual)  Ego-Motion</a:t>
              </a:r>
              <a:endParaRPr lang="en-US" sz="1000" dirty="0">
                <a:solidFill>
                  <a:srgbClr val="FFFFFF"/>
                </a:solidFill>
              </a:endParaRPr>
            </a:p>
          </p:txBody>
        </p:sp>
        <p:sp>
          <p:nvSpPr>
            <p:cNvPr id="109" name="Rectangle 108"/>
            <p:cNvSpPr/>
            <p:nvPr/>
          </p:nvSpPr>
          <p:spPr>
            <a:xfrm>
              <a:off x="4821573" y="3912501"/>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Clustering</a:t>
              </a:r>
              <a:endParaRPr lang="en-US" sz="1000" dirty="0">
                <a:solidFill>
                  <a:srgbClr val="FFFFFF"/>
                </a:solidFill>
              </a:endParaRPr>
            </a:p>
          </p:txBody>
        </p:sp>
        <p:sp>
          <p:nvSpPr>
            <p:cNvPr id="110" name="Rectangle 109"/>
            <p:cNvSpPr/>
            <p:nvPr/>
          </p:nvSpPr>
          <p:spPr>
            <a:xfrm>
              <a:off x="3572040" y="4418439"/>
              <a:ext cx="995882" cy="33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rgbClr val="FFFFFF"/>
                  </a:solidFill>
                </a:rPr>
                <a:t>Weak classifier</a:t>
              </a:r>
            </a:p>
            <a:p>
              <a:pPr algn="ctr"/>
              <a:r>
                <a:rPr lang="en-US" sz="1000" dirty="0">
                  <a:solidFill>
                    <a:srgbClr val="FFFFFF"/>
                  </a:solidFill>
                </a:rPr>
                <a:t>(</a:t>
              </a:r>
              <a:r>
                <a:rPr lang="en-US" sz="1000" dirty="0" err="1">
                  <a:solidFill>
                    <a:srgbClr val="FFFFFF"/>
                  </a:solidFill>
                </a:rPr>
                <a:t>HOG,Hough</a:t>
              </a:r>
              <a:r>
                <a:rPr lang="en-US" sz="1000" dirty="0">
                  <a:solidFill>
                    <a:srgbClr val="FFFFFF"/>
                  </a:solidFill>
                </a:rPr>
                <a:t>)</a:t>
              </a:r>
            </a:p>
          </p:txBody>
        </p:sp>
        <p:cxnSp>
          <p:nvCxnSpPr>
            <p:cNvPr id="111" name="Straight Connector 110"/>
            <p:cNvCxnSpPr/>
            <p:nvPr/>
          </p:nvCxnSpPr>
          <p:spPr>
            <a:xfrm>
              <a:off x="2381055" y="3789310"/>
              <a:ext cx="2723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7563942" y="3135382"/>
              <a:ext cx="0" cy="510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978692" y="3135382"/>
              <a:ext cx="1585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653425" y="3513938"/>
              <a:ext cx="0" cy="2138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3308724" y="3690711"/>
              <a:ext cx="0" cy="3845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矢印コネクタ 265"/>
            <p:cNvCxnSpPr/>
            <p:nvPr/>
          </p:nvCxnSpPr>
          <p:spPr>
            <a:xfrm>
              <a:off x="4574846" y="4586455"/>
              <a:ext cx="15650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直線矢印コネクタ 265"/>
            <p:cNvCxnSpPr/>
            <p:nvPr/>
          </p:nvCxnSpPr>
          <p:spPr>
            <a:xfrm>
              <a:off x="5817456" y="4077512"/>
              <a:ext cx="3224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直線矢印コネクタ 265"/>
            <p:cNvCxnSpPr/>
            <p:nvPr/>
          </p:nvCxnSpPr>
          <p:spPr>
            <a:xfrm>
              <a:off x="7333000" y="4839952"/>
              <a:ext cx="4618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線矢印コネクタ 265"/>
            <p:cNvCxnSpPr/>
            <p:nvPr/>
          </p:nvCxnSpPr>
          <p:spPr>
            <a:xfrm>
              <a:off x="8995818" y="4839952"/>
              <a:ext cx="46188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線矢印コネクタ 265"/>
            <p:cNvCxnSpPr/>
            <p:nvPr/>
          </p:nvCxnSpPr>
          <p:spPr>
            <a:xfrm>
              <a:off x="7565006" y="3645810"/>
              <a:ext cx="23094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978692" y="3135383"/>
              <a:ext cx="0" cy="387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5826188" y="3517581"/>
              <a:ext cx="1525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線矢印コネクタ 265"/>
            <p:cNvCxnSpPr/>
            <p:nvPr/>
          </p:nvCxnSpPr>
          <p:spPr>
            <a:xfrm>
              <a:off x="3925879" y="3513936"/>
              <a:ext cx="89569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265"/>
            <p:cNvCxnSpPr/>
            <p:nvPr/>
          </p:nvCxnSpPr>
          <p:spPr>
            <a:xfrm>
              <a:off x="3308724" y="4075281"/>
              <a:ext cx="26331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直線矢印コネクタ 265"/>
            <p:cNvCxnSpPr/>
            <p:nvPr/>
          </p:nvCxnSpPr>
          <p:spPr>
            <a:xfrm>
              <a:off x="2987470" y="4563823"/>
              <a:ext cx="58457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線矢印コネクタ 265"/>
            <p:cNvCxnSpPr/>
            <p:nvPr/>
          </p:nvCxnSpPr>
          <p:spPr>
            <a:xfrm>
              <a:off x="2653426" y="3513936"/>
              <a:ext cx="2750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2663150" y="4177473"/>
              <a:ext cx="317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987470" y="4177473"/>
              <a:ext cx="0" cy="3897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矢印コネクタ 265"/>
            <p:cNvCxnSpPr/>
            <p:nvPr/>
          </p:nvCxnSpPr>
          <p:spPr>
            <a:xfrm>
              <a:off x="2381055" y="5799389"/>
              <a:ext cx="54290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直線矢印コネクタ 265"/>
            <p:cNvCxnSpPr/>
            <p:nvPr/>
          </p:nvCxnSpPr>
          <p:spPr>
            <a:xfrm>
              <a:off x="2656448" y="5637975"/>
              <a:ext cx="2750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直線矢印コネクタ 265"/>
            <p:cNvCxnSpPr/>
            <p:nvPr/>
          </p:nvCxnSpPr>
          <p:spPr>
            <a:xfrm>
              <a:off x="2648906" y="5173986"/>
              <a:ext cx="2750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381055" y="4418439"/>
              <a:ext cx="0" cy="1380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矢印コネクタ 265"/>
            <p:cNvCxnSpPr/>
            <p:nvPr/>
          </p:nvCxnSpPr>
          <p:spPr>
            <a:xfrm>
              <a:off x="4574845" y="1885858"/>
              <a:ext cx="2467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直線矢印コネクタ 265"/>
            <p:cNvCxnSpPr/>
            <p:nvPr/>
          </p:nvCxnSpPr>
          <p:spPr>
            <a:xfrm>
              <a:off x="4567922" y="4075281"/>
              <a:ext cx="24672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直線矢印コネクタ 265"/>
            <p:cNvCxnSpPr/>
            <p:nvPr/>
          </p:nvCxnSpPr>
          <p:spPr>
            <a:xfrm>
              <a:off x="3934550" y="5173986"/>
              <a:ext cx="22053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線矢印コネクタ 265"/>
            <p:cNvCxnSpPr/>
            <p:nvPr/>
          </p:nvCxnSpPr>
          <p:spPr>
            <a:xfrm>
              <a:off x="3927383" y="5703358"/>
              <a:ext cx="22053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265"/>
            <p:cNvCxnSpPr/>
            <p:nvPr/>
          </p:nvCxnSpPr>
          <p:spPr>
            <a:xfrm>
              <a:off x="5476926" y="5940663"/>
              <a:ext cx="231795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矢印コネクタ 265"/>
            <p:cNvCxnSpPr/>
            <p:nvPr/>
          </p:nvCxnSpPr>
          <p:spPr>
            <a:xfrm>
              <a:off x="5054096" y="6031216"/>
              <a:ext cx="274078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476925" y="5746095"/>
              <a:ext cx="0" cy="1945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054095" y="5703358"/>
              <a:ext cx="0" cy="3278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9549743" y="4951786"/>
              <a:ext cx="995882" cy="337503"/>
            </a:xfrm>
            <a:prstGeom prst="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ja-JP" sz="1000" dirty="0">
                  <a:solidFill>
                    <a:srgbClr val="000000"/>
                  </a:solidFill>
                </a:rPr>
                <a:t>Deep Planning</a:t>
              </a:r>
              <a:endParaRPr lang="en-US" sz="1000" dirty="0">
                <a:solidFill>
                  <a:srgbClr val="000000"/>
                </a:solidFill>
              </a:endParaRPr>
            </a:p>
          </p:txBody>
        </p:sp>
        <p:cxnSp>
          <p:nvCxnSpPr>
            <p:cNvPr id="100" name="直線矢印コネクタ 265"/>
            <p:cNvCxnSpPr/>
            <p:nvPr/>
          </p:nvCxnSpPr>
          <p:spPr>
            <a:xfrm flipV="1">
              <a:off x="5479610" y="4250004"/>
              <a:ext cx="0" cy="2802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rot="16200000">
              <a:off x="5432072" y="4504481"/>
              <a:ext cx="106171" cy="157697"/>
            </a:xfrm>
            <a:prstGeom prst="arc">
              <a:avLst>
                <a:gd name="adj1" fmla="val 10645813"/>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cxnSp>
          <p:nvCxnSpPr>
            <p:cNvPr id="129" name="Straight Connector 128"/>
            <p:cNvCxnSpPr/>
            <p:nvPr/>
          </p:nvCxnSpPr>
          <p:spPr>
            <a:xfrm>
              <a:off x="5479610" y="4645084"/>
              <a:ext cx="0" cy="5289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Arc 132"/>
            <p:cNvSpPr/>
            <p:nvPr/>
          </p:nvSpPr>
          <p:spPr>
            <a:xfrm rot="16200000">
              <a:off x="5442403" y="5614162"/>
              <a:ext cx="106171" cy="157697"/>
            </a:xfrm>
            <a:prstGeom prst="arc">
              <a:avLst>
                <a:gd name="adj1" fmla="val 10645813"/>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cxnSp>
          <p:nvCxnSpPr>
            <p:cNvPr id="134" name="Straight Connector 133"/>
            <p:cNvCxnSpPr/>
            <p:nvPr/>
          </p:nvCxnSpPr>
          <p:spPr>
            <a:xfrm>
              <a:off x="5479103" y="5173987"/>
              <a:ext cx="0" cy="463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3936355" y="5005236"/>
              <a:ext cx="571153" cy="3375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ja-JP" sz="900" b="1" dirty="0">
                  <a:solidFill>
                    <a:srgbClr val="FFFFFF"/>
                  </a:solidFill>
                </a:rPr>
                <a:t>Reliability</a:t>
              </a:r>
            </a:p>
            <a:p>
              <a:pPr algn="ctr"/>
              <a:r>
                <a:rPr lang="en-US" sz="900" b="1" dirty="0">
                  <a:solidFill>
                    <a:srgbClr val="FFFFFF"/>
                  </a:solidFill>
                </a:rPr>
                <a:t>function</a:t>
              </a:r>
            </a:p>
          </p:txBody>
        </p:sp>
        <p:cxnSp>
          <p:nvCxnSpPr>
            <p:cNvPr id="137" name="直線矢印コネクタ 265"/>
            <p:cNvCxnSpPr/>
            <p:nvPr/>
          </p:nvCxnSpPr>
          <p:spPr>
            <a:xfrm flipV="1">
              <a:off x="5479610" y="3674353"/>
              <a:ext cx="0" cy="23432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5670930" y="5915484"/>
              <a:ext cx="571153" cy="3375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ltLang="ja-JP" sz="900" b="1" dirty="0">
                  <a:solidFill>
                    <a:srgbClr val="FFFFFF"/>
                  </a:solidFill>
                </a:rPr>
                <a:t>Reliability</a:t>
              </a:r>
            </a:p>
            <a:p>
              <a:pPr algn="ctr"/>
              <a:r>
                <a:rPr lang="en-US" sz="900" b="1" dirty="0">
                  <a:solidFill>
                    <a:srgbClr val="FFFFFF"/>
                  </a:solidFill>
                </a:rPr>
                <a:t>function</a:t>
              </a:r>
            </a:p>
          </p:txBody>
        </p:sp>
        <p:cxnSp>
          <p:nvCxnSpPr>
            <p:cNvPr id="140" name="Straight Connector 139"/>
            <p:cNvCxnSpPr/>
            <p:nvPr/>
          </p:nvCxnSpPr>
          <p:spPr>
            <a:xfrm>
              <a:off x="5943539" y="5237705"/>
              <a:ext cx="0" cy="400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Arc 140"/>
            <p:cNvSpPr/>
            <p:nvPr/>
          </p:nvSpPr>
          <p:spPr>
            <a:xfrm rot="16200000">
              <a:off x="5890890" y="5621390"/>
              <a:ext cx="106171" cy="157697"/>
            </a:xfrm>
            <a:prstGeom prst="arc">
              <a:avLst>
                <a:gd name="adj1" fmla="val 10645813"/>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3" name="Arc 142"/>
            <p:cNvSpPr/>
            <p:nvPr/>
          </p:nvSpPr>
          <p:spPr>
            <a:xfrm rot="16200000">
              <a:off x="5897931" y="5095138"/>
              <a:ext cx="106171" cy="157697"/>
            </a:xfrm>
            <a:prstGeom prst="arc">
              <a:avLst>
                <a:gd name="adj1" fmla="val 10645813"/>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6" name="Arc 145"/>
            <p:cNvSpPr/>
            <p:nvPr/>
          </p:nvSpPr>
          <p:spPr>
            <a:xfrm rot="16200000">
              <a:off x="5888765" y="4512680"/>
              <a:ext cx="106171" cy="157697"/>
            </a:xfrm>
            <a:prstGeom prst="arc">
              <a:avLst>
                <a:gd name="adj1" fmla="val 10645813"/>
                <a:gd name="adj2" fmla="val 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cxnSp>
          <p:nvCxnSpPr>
            <p:cNvPr id="148" name="Straight Connector 147"/>
            <p:cNvCxnSpPr/>
            <p:nvPr/>
          </p:nvCxnSpPr>
          <p:spPr>
            <a:xfrm>
              <a:off x="5940017" y="4075281"/>
              <a:ext cx="0" cy="463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938810" y="4644613"/>
              <a:ext cx="0" cy="463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矢印コネクタ 265"/>
            <p:cNvCxnSpPr/>
            <p:nvPr/>
          </p:nvCxnSpPr>
          <p:spPr>
            <a:xfrm>
              <a:off x="5938810" y="5751956"/>
              <a:ext cx="0" cy="1756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1547676" y="2101474"/>
              <a:ext cx="1420927" cy="276999"/>
            </a:xfrm>
            <a:prstGeom prst="rect">
              <a:avLst/>
            </a:prstGeom>
          </p:spPr>
          <p:txBody>
            <a:bodyPr wrap="square">
              <a:spAutoFit/>
            </a:bodyPr>
            <a:lstStyle/>
            <a:p>
              <a:pPr>
                <a:defRPr/>
              </a:pPr>
              <a:r>
                <a:rPr lang="en-US" altLang="ja-JP" sz="1200" kern="0" dirty="0">
                  <a:solidFill>
                    <a:srgbClr val="000000"/>
                  </a:solidFill>
                  <a:latin typeface="Calibri (Headings)"/>
                </a:rPr>
                <a:t>Mono camera</a:t>
              </a:r>
            </a:p>
          </p:txBody>
        </p:sp>
        <p:sp>
          <p:nvSpPr>
            <p:cNvPr id="151" name="Rectangle 150"/>
            <p:cNvSpPr/>
            <p:nvPr/>
          </p:nvSpPr>
          <p:spPr>
            <a:xfrm>
              <a:off x="1422588" y="3048840"/>
              <a:ext cx="3557306" cy="276999"/>
            </a:xfrm>
            <a:prstGeom prst="rect">
              <a:avLst/>
            </a:prstGeom>
          </p:spPr>
          <p:txBody>
            <a:bodyPr wrap="square">
              <a:spAutoFit/>
            </a:bodyPr>
            <a:lstStyle/>
            <a:p>
              <a:pPr>
                <a:defRPr/>
              </a:pPr>
              <a:r>
                <a:rPr lang="en-US" altLang="ja-JP" sz="1200" kern="0" dirty="0">
                  <a:solidFill>
                    <a:srgbClr val="000000"/>
                  </a:solidFill>
                  <a:latin typeface="Calibri (Headings)"/>
                </a:rPr>
                <a:t>Stereo camera or High end mono camera</a:t>
              </a:r>
            </a:p>
          </p:txBody>
        </p:sp>
        <p:sp>
          <p:nvSpPr>
            <p:cNvPr id="4" name="Rounded Rectangle 3"/>
            <p:cNvSpPr/>
            <p:nvPr/>
          </p:nvSpPr>
          <p:spPr>
            <a:xfrm>
              <a:off x="2763828" y="4839952"/>
              <a:ext cx="1867438" cy="1191264"/>
            </a:xfrm>
            <a:prstGeom prst="roundRect">
              <a:avLst/>
            </a:prstGeom>
            <a:noFill/>
            <a:ln>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491820" y="4591528"/>
              <a:ext cx="812104" cy="276999"/>
            </a:xfrm>
            <a:prstGeom prst="rect">
              <a:avLst/>
            </a:prstGeom>
          </p:spPr>
          <p:txBody>
            <a:bodyPr wrap="square">
              <a:spAutoFit/>
            </a:bodyPr>
            <a:lstStyle/>
            <a:p>
              <a:pPr>
                <a:defRPr/>
              </a:pPr>
              <a:r>
                <a:rPr lang="en-US" altLang="ja-JP" sz="1200" kern="0" dirty="0">
                  <a:solidFill>
                    <a:srgbClr val="000000"/>
                  </a:solidFill>
                  <a:latin typeface="Calibri (Headings)"/>
                </a:rPr>
                <a:t>[Option]</a:t>
              </a:r>
            </a:p>
          </p:txBody>
        </p:sp>
      </p:grpSp>
      <p:sp>
        <p:nvSpPr>
          <p:cNvPr id="12" name="Title 11">
            <a:extLst>
              <a:ext uri="{FF2B5EF4-FFF2-40B4-BE49-F238E27FC236}">
                <a16:creationId xmlns:a16="http://schemas.microsoft.com/office/drawing/2014/main" id="{64DF2F62-F556-44D9-88D7-7F83B9DABD42}"/>
              </a:ext>
            </a:extLst>
          </p:cNvPr>
          <p:cNvSpPr>
            <a:spLocks noGrp="1"/>
          </p:cNvSpPr>
          <p:nvPr>
            <p:ph type="title"/>
          </p:nvPr>
        </p:nvSpPr>
        <p:spPr>
          <a:xfrm>
            <a:off x="473712" y="589879"/>
            <a:ext cx="11244575" cy="455509"/>
          </a:xfrm>
        </p:spPr>
        <p:txBody>
          <a:bodyPr/>
          <a:lstStyle/>
          <a:p>
            <a:r>
              <a:rPr lang="en-US" dirty="0"/>
              <a:t>Data flow</a:t>
            </a:r>
          </a:p>
        </p:txBody>
      </p:sp>
    </p:spTree>
    <p:extLst>
      <p:ext uri="{BB962C8B-B14F-4D97-AF65-F5344CB8AC3E}">
        <p14:creationId xmlns:p14="http://schemas.microsoft.com/office/powerpoint/2010/main" val="2917206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21601" y="4588291"/>
            <a:ext cx="5396753" cy="155985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5236" y="4513494"/>
            <a:ext cx="5396753" cy="155985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Why need dense level ?</a:t>
            </a:r>
          </a:p>
        </p:txBody>
      </p:sp>
      <p:pic>
        <p:nvPicPr>
          <p:cNvPr id="13" name="Picture 12"/>
          <p:cNvPicPr>
            <a:picLocks noChangeAspect="1"/>
          </p:cNvPicPr>
          <p:nvPr/>
        </p:nvPicPr>
        <p:blipFill>
          <a:blip r:embed="rId2"/>
          <a:stretch>
            <a:fillRect/>
          </a:stretch>
        </p:blipFill>
        <p:spPr>
          <a:xfrm>
            <a:off x="2890991" y="4438696"/>
            <a:ext cx="5503118" cy="1533038"/>
          </a:xfrm>
          <a:prstGeom prst="rect">
            <a:avLst/>
          </a:prstGeom>
          <a:solidFill>
            <a:schemeClr val="bg1"/>
          </a:solidFill>
          <a:ln>
            <a:solidFill>
              <a:schemeClr val="tx1"/>
            </a:solidFill>
          </a:ln>
        </p:spPr>
      </p:pic>
      <p:pic>
        <p:nvPicPr>
          <p:cNvPr id="17" name="Picture 16"/>
          <p:cNvPicPr>
            <a:picLocks noChangeAspect="1"/>
          </p:cNvPicPr>
          <p:nvPr/>
        </p:nvPicPr>
        <p:blipFill>
          <a:blip r:embed="rId3"/>
          <a:stretch>
            <a:fillRect/>
          </a:stretch>
        </p:blipFill>
        <p:spPr>
          <a:xfrm>
            <a:off x="7166193" y="274639"/>
            <a:ext cx="2365238" cy="3913567"/>
          </a:xfrm>
          <a:prstGeom prst="rect">
            <a:avLst/>
          </a:prstGeom>
          <a:effectLst>
            <a:outerShdw blurRad="63500" sx="102000" sy="102000" algn="ctr" rotWithShape="0">
              <a:prstClr val="black">
                <a:alpha val="40000"/>
              </a:prstClr>
            </a:outerShdw>
          </a:effectLst>
        </p:spPr>
      </p:pic>
      <p:sp>
        <p:nvSpPr>
          <p:cNvPr id="3" name="TextBox 2"/>
          <p:cNvSpPr txBox="1"/>
          <p:nvPr/>
        </p:nvSpPr>
        <p:spPr>
          <a:xfrm>
            <a:off x="1808002" y="1316307"/>
            <a:ext cx="8281304" cy="318260"/>
          </a:xfrm>
          <a:prstGeom prst="rect">
            <a:avLst/>
          </a:prstGeom>
        </p:spPr>
        <p:txBody>
          <a:bodyPr vert="horz" lIns="91440" tIns="45720" rIns="91440" bIns="45720" rtlCol="0" anchor="t" anchorCtr="0">
            <a:noAutofit/>
          </a:bodyPr>
          <a:lstStyle>
            <a:lvl1pPr>
              <a:lnSpc>
                <a:spcPct val="97000"/>
              </a:lnSpc>
              <a:spcBef>
                <a:spcPct val="0"/>
              </a:spcBef>
              <a:buNone/>
              <a:defRPr sz="2400" baseline="0">
                <a:latin typeface="+mn-ea"/>
                <a:cs typeface="+mj-cs"/>
              </a:defRPr>
            </a:lvl1pPr>
          </a:lstStyle>
          <a:p>
            <a:pPr marL="285750" indent="-285750">
              <a:buFont typeface="Wingdings" panose="05000000000000000000" pitchFamily="2" charset="2"/>
              <a:buChar char="ü"/>
            </a:pPr>
            <a:r>
              <a:rPr lang="en-US" sz="1800" dirty="0"/>
              <a:t>Vehicle control in sensitive scene</a:t>
            </a:r>
          </a:p>
          <a:p>
            <a:endParaRPr lang="en-US" sz="1800" dirty="0"/>
          </a:p>
          <a:p>
            <a:pPr marL="285750" indent="-285750">
              <a:buFont typeface="Wingdings" panose="05000000000000000000" pitchFamily="2" charset="2"/>
              <a:buChar char="ü"/>
            </a:pPr>
            <a:r>
              <a:rPr lang="en-US" sz="1800" dirty="0"/>
              <a:t>Become a very attractive sensing technique </a:t>
            </a:r>
          </a:p>
          <a:p>
            <a:r>
              <a:rPr lang="en-US" sz="1800" dirty="0"/>
              <a:t>     for obtaining 3D information</a:t>
            </a:r>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endParaRPr lang="en-US" sz="1800" dirty="0"/>
          </a:p>
          <a:p>
            <a:endParaRPr lang="en-US" sz="1800" dirty="0"/>
          </a:p>
          <a:p>
            <a:pPr marL="285750" indent="-285750">
              <a:buFont typeface="Wingdings" panose="05000000000000000000" pitchFamily="2" charset="2"/>
              <a:buChar char="ü"/>
            </a:pPr>
            <a:r>
              <a:rPr lang="en-US" sz="1800" dirty="0"/>
              <a:t>3D information keep criteria targeted 130km/h</a:t>
            </a:r>
          </a:p>
        </p:txBody>
      </p:sp>
      <p:grpSp>
        <p:nvGrpSpPr>
          <p:cNvPr id="18" name="グループ化 193"/>
          <p:cNvGrpSpPr/>
          <p:nvPr/>
        </p:nvGrpSpPr>
        <p:grpSpPr>
          <a:xfrm>
            <a:off x="2890991" y="2598972"/>
            <a:ext cx="3852418" cy="1245308"/>
            <a:chOff x="5797947" y="3599099"/>
            <a:chExt cx="2452409" cy="713462"/>
          </a:xfrm>
        </p:grpSpPr>
        <p:grpSp>
          <p:nvGrpSpPr>
            <p:cNvPr id="19" name="グループ化 58"/>
            <p:cNvGrpSpPr/>
            <p:nvPr/>
          </p:nvGrpSpPr>
          <p:grpSpPr>
            <a:xfrm>
              <a:off x="5797947" y="3599099"/>
              <a:ext cx="2452409" cy="713462"/>
              <a:chOff x="8577710" y="2569992"/>
              <a:chExt cx="2452409" cy="713462"/>
            </a:xfrm>
          </p:grpSpPr>
          <p:pic>
            <p:nvPicPr>
              <p:cNvPr id="33" name="Picture 14" descr="E:\I1_0000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7710" y="2569992"/>
                <a:ext cx="2452409" cy="713462"/>
              </a:xfrm>
              <a:prstGeom prst="rect">
                <a:avLst/>
              </a:prstGeom>
              <a:noFill/>
              <a:extLst>
                <a:ext uri="{909E8E84-426E-40DD-AFC4-6F175D3DCCD1}">
                  <a14:hiddenFill xmlns:a14="http://schemas.microsoft.com/office/drawing/2010/main">
                    <a:solidFill>
                      <a:srgbClr val="FFFFFF"/>
                    </a:solidFill>
                  </a14:hiddenFill>
                </a:ext>
              </a:extLst>
            </p:spPr>
          </p:pic>
          <p:sp>
            <p:nvSpPr>
              <p:cNvPr id="34" name="フリーフォーム 140"/>
              <p:cNvSpPr/>
              <p:nvPr/>
            </p:nvSpPr>
            <p:spPr>
              <a:xfrm>
                <a:off x="8646205" y="2858418"/>
                <a:ext cx="1745311" cy="421419"/>
              </a:xfrm>
              <a:custGeom>
                <a:avLst/>
                <a:gdLst>
                  <a:gd name="connsiteX0" fmla="*/ 1745311 w 1745311"/>
                  <a:gd name="connsiteY0" fmla="*/ 421419 h 421419"/>
                  <a:gd name="connsiteX1" fmla="*/ 1626042 w 1745311"/>
                  <a:gd name="connsiteY1" fmla="*/ 306125 h 421419"/>
                  <a:gd name="connsiteX2" fmla="*/ 1697603 w 1745311"/>
                  <a:gd name="connsiteY2" fmla="*/ 294198 h 421419"/>
                  <a:gd name="connsiteX3" fmla="*/ 1661822 w 1745311"/>
                  <a:gd name="connsiteY3" fmla="*/ 198782 h 421419"/>
                  <a:gd name="connsiteX4" fmla="*/ 1570382 w 1745311"/>
                  <a:gd name="connsiteY4" fmla="*/ 174928 h 421419"/>
                  <a:gd name="connsiteX5" fmla="*/ 1498821 w 1745311"/>
                  <a:gd name="connsiteY5" fmla="*/ 170953 h 421419"/>
                  <a:gd name="connsiteX6" fmla="*/ 1311965 w 1745311"/>
                  <a:gd name="connsiteY6" fmla="*/ 35781 h 421419"/>
                  <a:gd name="connsiteX7" fmla="*/ 1292087 w 1745311"/>
                  <a:gd name="connsiteY7" fmla="*/ 3975 h 421419"/>
                  <a:gd name="connsiteX8" fmla="*/ 1220525 w 1745311"/>
                  <a:gd name="connsiteY8" fmla="*/ 0 h 421419"/>
                  <a:gd name="connsiteX9" fmla="*/ 1192695 w 1745311"/>
                  <a:gd name="connsiteY9" fmla="*/ 7951 h 421419"/>
                  <a:gd name="connsiteX10" fmla="*/ 1117158 w 1745311"/>
                  <a:gd name="connsiteY10" fmla="*/ 11927 h 421419"/>
                  <a:gd name="connsiteX11" fmla="*/ 1065475 w 1745311"/>
                  <a:gd name="connsiteY11" fmla="*/ 11927 h 421419"/>
                  <a:gd name="connsiteX12" fmla="*/ 1049572 w 1745311"/>
                  <a:gd name="connsiteY12" fmla="*/ 39756 h 421419"/>
                  <a:gd name="connsiteX13" fmla="*/ 950181 w 1745311"/>
                  <a:gd name="connsiteY13" fmla="*/ 39756 h 421419"/>
                  <a:gd name="connsiteX14" fmla="*/ 942229 w 1745311"/>
                  <a:gd name="connsiteY14" fmla="*/ 15902 h 421419"/>
                  <a:gd name="connsiteX15" fmla="*/ 906449 w 1745311"/>
                  <a:gd name="connsiteY15" fmla="*/ 15902 h 421419"/>
                  <a:gd name="connsiteX16" fmla="*/ 906449 w 1745311"/>
                  <a:gd name="connsiteY16" fmla="*/ 15902 h 421419"/>
                  <a:gd name="connsiteX17" fmla="*/ 922351 w 1745311"/>
                  <a:gd name="connsiteY17" fmla="*/ 47708 h 421419"/>
                  <a:gd name="connsiteX18" fmla="*/ 0 w 1745311"/>
                  <a:gd name="connsiteY18" fmla="*/ 417443 h 421419"/>
                  <a:gd name="connsiteX19" fmla="*/ 1745311 w 1745311"/>
                  <a:gd name="connsiteY19" fmla="*/ 421419 h 42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45311" h="421419">
                    <a:moveTo>
                      <a:pt x="1745311" y="421419"/>
                    </a:moveTo>
                    <a:lnTo>
                      <a:pt x="1626042" y="306125"/>
                    </a:lnTo>
                    <a:lnTo>
                      <a:pt x="1697603" y="294198"/>
                    </a:lnTo>
                    <a:lnTo>
                      <a:pt x="1661822" y="198782"/>
                    </a:lnTo>
                    <a:lnTo>
                      <a:pt x="1570382" y="174928"/>
                    </a:lnTo>
                    <a:lnTo>
                      <a:pt x="1498821" y="170953"/>
                    </a:lnTo>
                    <a:lnTo>
                      <a:pt x="1311965" y="35781"/>
                    </a:lnTo>
                    <a:lnTo>
                      <a:pt x="1292087" y="3975"/>
                    </a:lnTo>
                    <a:lnTo>
                      <a:pt x="1220525" y="0"/>
                    </a:lnTo>
                    <a:lnTo>
                      <a:pt x="1192695" y="7951"/>
                    </a:lnTo>
                    <a:lnTo>
                      <a:pt x="1117158" y="11927"/>
                    </a:lnTo>
                    <a:lnTo>
                      <a:pt x="1065475" y="11927"/>
                    </a:lnTo>
                    <a:lnTo>
                      <a:pt x="1049572" y="39756"/>
                    </a:lnTo>
                    <a:lnTo>
                      <a:pt x="950181" y="39756"/>
                    </a:lnTo>
                    <a:lnTo>
                      <a:pt x="942229" y="15902"/>
                    </a:lnTo>
                    <a:lnTo>
                      <a:pt x="906449" y="15902"/>
                    </a:lnTo>
                    <a:lnTo>
                      <a:pt x="906449" y="15902"/>
                    </a:lnTo>
                    <a:lnTo>
                      <a:pt x="922351" y="47708"/>
                    </a:lnTo>
                    <a:lnTo>
                      <a:pt x="0" y="417443"/>
                    </a:lnTo>
                    <a:lnTo>
                      <a:pt x="1745311" y="421419"/>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5" name="正方形/長方形 141"/>
              <p:cNvSpPr/>
              <p:nvPr/>
            </p:nvSpPr>
            <p:spPr>
              <a:xfrm>
                <a:off x="10334451" y="2974339"/>
                <a:ext cx="45719" cy="26608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6" name="正方形/長方形 142"/>
              <p:cNvSpPr/>
              <p:nvPr/>
            </p:nvSpPr>
            <p:spPr>
              <a:xfrm>
                <a:off x="10380170" y="2993696"/>
                <a:ext cx="45719" cy="26608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7" name="正方形/長方形 143"/>
              <p:cNvSpPr/>
              <p:nvPr/>
            </p:nvSpPr>
            <p:spPr>
              <a:xfrm>
                <a:off x="10428126" y="2974339"/>
                <a:ext cx="45719" cy="30854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8" name="正方形/長方形 144"/>
              <p:cNvSpPr/>
              <p:nvPr/>
            </p:nvSpPr>
            <p:spPr>
              <a:xfrm>
                <a:off x="10478467" y="2926723"/>
                <a:ext cx="45719" cy="35616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39" name="正方形/長方形 145"/>
              <p:cNvSpPr/>
              <p:nvPr/>
            </p:nvSpPr>
            <p:spPr>
              <a:xfrm>
                <a:off x="10524186" y="2910473"/>
                <a:ext cx="45719" cy="372412"/>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0" name="正方形/長方形 146"/>
              <p:cNvSpPr/>
              <p:nvPr/>
            </p:nvSpPr>
            <p:spPr>
              <a:xfrm>
                <a:off x="10571893" y="2910473"/>
                <a:ext cx="45719" cy="372412"/>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1" name="正方形/長方形 147"/>
              <p:cNvSpPr/>
              <p:nvPr/>
            </p:nvSpPr>
            <p:spPr>
              <a:xfrm>
                <a:off x="10620644" y="2858419"/>
                <a:ext cx="45719" cy="424466"/>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2" name="正方形/長方形 148"/>
              <p:cNvSpPr/>
              <p:nvPr/>
            </p:nvSpPr>
            <p:spPr>
              <a:xfrm>
                <a:off x="10666363" y="2858419"/>
                <a:ext cx="45719" cy="424466"/>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3" name="正方形/長方形 149"/>
              <p:cNvSpPr/>
              <p:nvPr/>
            </p:nvSpPr>
            <p:spPr>
              <a:xfrm>
                <a:off x="10716804" y="2858419"/>
                <a:ext cx="45719" cy="424466"/>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4" name="正方形/長方形 150"/>
              <p:cNvSpPr/>
              <p:nvPr/>
            </p:nvSpPr>
            <p:spPr>
              <a:xfrm>
                <a:off x="10768483" y="2858419"/>
                <a:ext cx="45719" cy="42446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5" name="正方形/長方形 151"/>
              <p:cNvSpPr/>
              <p:nvPr/>
            </p:nvSpPr>
            <p:spPr>
              <a:xfrm>
                <a:off x="10816190" y="2882899"/>
                <a:ext cx="45719" cy="39998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6" name="正方形/長方形 152"/>
              <p:cNvSpPr/>
              <p:nvPr/>
            </p:nvSpPr>
            <p:spPr>
              <a:xfrm>
                <a:off x="10864941" y="2882899"/>
                <a:ext cx="45719" cy="39998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7" name="正方形/長方形 153"/>
              <p:cNvSpPr/>
              <p:nvPr/>
            </p:nvSpPr>
            <p:spPr>
              <a:xfrm>
                <a:off x="10910660" y="2910473"/>
                <a:ext cx="45719" cy="372412"/>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8" name="正方形/長方形 154"/>
              <p:cNvSpPr/>
              <p:nvPr/>
            </p:nvSpPr>
            <p:spPr>
              <a:xfrm>
                <a:off x="10956379" y="2926723"/>
                <a:ext cx="45719" cy="35616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49" name="正方形/長方形 155"/>
              <p:cNvSpPr/>
              <p:nvPr/>
            </p:nvSpPr>
            <p:spPr>
              <a:xfrm>
                <a:off x="9953551" y="2819349"/>
                <a:ext cx="45719" cy="70212"/>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0" name="正方形/長方形 156"/>
              <p:cNvSpPr/>
              <p:nvPr/>
            </p:nvSpPr>
            <p:spPr>
              <a:xfrm>
                <a:off x="9999270" y="2819349"/>
                <a:ext cx="45719" cy="133043"/>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1" name="正方形/長方形 157"/>
              <p:cNvSpPr/>
              <p:nvPr/>
            </p:nvSpPr>
            <p:spPr>
              <a:xfrm>
                <a:off x="10047226" y="2819349"/>
                <a:ext cx="50341" cy="133043"/>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2" name="正方形/長方形 158"/>
              <p:cNvSpPr/>
              <p:nvPr/>
            </p:nvSpPr>
            <p:spPr>
              <a:xfrm>
                <a:off x="10097567" y="2812166"/>
                <a:ext cx="45719" cy="212234"/>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3" name="正方形/長方形 159"/>
              <p:cNvSpPr/>
              <p:nvPr/>
            </p:nvSpPr>
            <p:spPr>
              <a:xfrm>
                <a:off x="10143286" y="2798118"/>
                <a:ext cx="45719" cy="2262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4" name="正方形/長方形 160"/>
              <p:cNvSpPr/>
              <p:nvPr/>
            </p:nvSpPr>
            <p:spPr>
              <a:xfrm>
                <a:off x="10190993" y="2798119"/>
                <a:ext cx="48751" cy="2262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5" name="正方形/長方形 161"/>
              <p:cNvSpPr/>
              <p:nvPr/>
            </p:nvSpPr>
            <p:spPr>
              <a:xfrm>
                <a:off x="10239744" y="2812166"/>
                <a:ext cx="45719" cy="212233"/>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6" name="正方形/長方形 162"/>
              <p:cNvSpPr/>
              <p:nvPr/>
            </p:nvSpPr>
            <p:spPr>
              <a:xfrm>
                <a:off x="10285463" y="2798118"/>
                <a:ext cx="48988" cy="2262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7" name="正方形/長方形 163"/>
              <p:cNvSpPr/>
              <p:nvPr/>
            </p:nvSpPr>
            <p:spPr>
              <a:xfrm>
                <a:off x="8867857" y="2935635"/>
                <a:ext cx="45719" cy="2327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8" name="正方形/長方形 164"/>
              <p:cNvSpPr/>
              <p:nvPr/>
            </p:nvSpPr>
            <p:spPr>
              <a:xfrm>
                <a:off x="8913576" y="2926723"/>
                <a:ext cx="47956" cy="241693"/>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59" name="正方形/長方形 165"/>
              <p:cNvSpPr/>
              <p:nvPr/>
            </p:nvSpPr>
            <p:spPr>
              <a:xfrm>
                <a:off x="8961532" y="2910473"/>
                <a:ext cx="45719" cy="206448"/>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0" name="正方形/長方形 166"/>
              <p:cNvSpPr/>
              <p:nvPr/>
            </p:nvSpPr>
            <p:spPr>
              <a:xfrm>
                <a:off x="9011873" y="2918327"/>
                <a:ext cx="45719" cy="1780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1" name="正方形/長方形 167"/>
              <p:cNvSpPr/>
              <p:nvPr/>
            </p:nvSpPr>
            <p:spPr>
              <a:xfrm>
                <a:off x="9057592" y="2903422"/>
                <a:ext cx="45719" cy="19298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2" name="正方形/長方形 168"/>
              <p:cNvSpPr/>
              <p:nvPr/>
            </p:nvSpPr>
            <p:spPr>
              <a:xfrm>
                <a:off x="9105299" y="2903422"/>
                <a:ext cx="45719" cy="192986"/>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3" name="正方形/長方形 169"/>
              <p:cNvSpPr/>
              <p:nvPr/>
            </p:nvSpPr>
            <p:spPr>
              <a:xfrm>
                <a:off x="9154050" y="2889560"/>
                <a:ext cx="45719" cy="19926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4" name="正方形/長方形 170"/>
              <p:cNvSpPr/>
              <p:nvPr/>
            </p:nvSpPr>
            <p:spPr>
              <a:xfrm>
                <a:off x="9199769" y="2889560"/>
                <a:ext cx="50441" cy="13483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5" name="正方形/長方形 171"/>
              <p:cNvSpPr/>
              <p:nvPr/>
            </p:nvSpPr>
            <p:spPr>
              <a:xfrm>
                <a:off x="9250210" y="2876592"/>
                <a:ext cx="51679" cy="147807"/>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6" name="正方形/長方形 172"/>
              <p:cNvSpPr/>
              <p:nvPr/>
            </p:nvSpPr>
            <p:spPr>
              <a:xfrm>
                <a:off x="9301889" y="2854453"/>
                <a:ext cx="47707" cy="162364"/>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7" name="正方形/長方形 173"/>
              <p:cNvSpPr/>
              <p:nvPr/>
            </p:nvSpPr>
            <p:spPr>
              <a:xfrm>
                <a:off x="9349596" y="2854453"/>
                <a:ext cx="48751" cy="137884"/>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8" name="正方形/長方形 174"/>
              <p:cNvSpPr/>
              <p:nvPr/>
            </p:nvSpPr>
            <p:spPr>
              <a:xfrm>
                <a:off x="9398347" y="2854455"/>
                <a:ext cx="45719" cy="97937"/>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69" name="正方形/長方形 175"/>
              <p:cNvSpPr/>
              <p:nvPr/>
            </p:nvSpPr>
            <p:spPr>
              <a:xfrm>
                <a:off x="9444066" y="2854454"/>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0" name="正方形/長方形 176"/>
              <p:cNvSpPr/>
              <p:nvPr/>
            </p:nvSpPr>
            <p:spPr>
              <a:xfrm>
                <a:off x="9489785" y="2854453"/>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1" name="正方形/長方形 177"/>
              <p:cNvSpPr/>
              <p:nvPr/>
            </p:nvSpPr>
            <p:spPr>
              <a:xfrm>
                <a:off x="8818869" y="2942135"/>
                <a:ext cx="48988" cy="226281"/>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2" name="正方形/長方形 178"/>
              <p:cNvSpPr/>
              <p:nvPr/>
            </p:nvSpPr>
            <p:spPr>
              <a:xfrm>
                <a:off x="8583239" y="2974234"/>
                <a:ext cx="45719" cy="309220"/>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3" name="正方形/長方形 179"/>
              <p:cNvSpPr/>
              <p:nvPr/>
            </p:nvSpPr>
            <p:spPr>
              <a:xfrm>
                <a:off x="8628958" y="2959329"/>
                <a:ext cx="47707" cy="300452"/>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4" name="正方形/長方形 180"/>
              <p:cNvSpPr/>
              <p:nvPr/>
            </p:nvSpPr>
            <p:spPr>
              <a:xfrm>
                <a:off x="8676665" y="2959328"/>
                <a:ext cx="45719" cy="281095"/>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5" name="正方形/長方形 181"/>
              <p:cNvSpPr/>
              <p:nvPr/>
            </p:nvSpPr>
            <p:spPr>
              <a:xfrm>
                <a:off x="8725416" y="2945467"/>
                <a:ext cx="45719" cy="294956"/>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6" name="正方形/長方形 182"/>
              <p:cNvSpPr/>
              <p:nvPr/>
            </p:nvSpPr>
            <p:spPr>
              <a:xfrm>
                <a:off x="8771136" y="2945466"/>
                <a:ext cx="48672" cy="27933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7" name="正方形/長方形 183"/>
              <p:cNvSpPr/>
              <p:nvPr/>
            </p:nvSpPr>
            <p:spPr>
              <a:xfrm>
                <a:off x="9596465" y="2794963"/>
                <a:ext cx="45719" cy="97937"/>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8" name="正方形/長方形 184"/>
              <p:cNvSpPr/>
              <p:nvPr/>
            </p:nvSpPr>
            <p:spPr>
              <a:xfrm>
                <a:off x="9642184" y="2816555"/>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79" name="正方形/長方形 185"/>
              <p:cNvSpPr/>
              <p:nvPr/>
            </p:nvSpPr>
            <p:spPr>
              <a:xfrm>
                <a:off x="9758387" y="2808376"/>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80" name="正方形/長方形 186"/>
              <p:cNvSpPr/>
              <p:nvPr/>
            </p:nvSpPr>
            <p:spPr>
              <a:xfrm>
                <a:off x="9812508" y="2796235"/>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81" name="正方形/長方形 187"/>
              <p:cNvSpPr/>
              <p:nvPr/>
            </p:nvSpPr>
            <p:spPr>
              <a:xfrm>
                <a:off x="9862203" y="2788056"/>
                <a:ext cx="45719" cy="63829"/>
              </a:xfrm>
              <a:prstGeom prst="rect">
                <a:avLst/>
              </a:prstGeom>
              <a:solidFill>
                <a:schemeClr val="bg1">
                  <a:alpha val="50000"/>
                </a:schemeClr>
              </a:solidFill>
              <a:ln w="31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grpSp>
        <p:grpSp>
          <p:nvGrpSpPr>
            <p:cNvPr id="20" name="グループ化 237"/>
            <p:cNvGrpSpPr/>
            <p:nvPr/>
          </p:nvGrpSpPr>
          <p:grpSpPr>
            <a:xfrm>
              <a:off x="6568022" y="3964659"/>
              <a:ext cx="746455" cy="320490"/>
              <a:chOff x="7941571" y="3168416"/>
              <a:chExt cx="2057699" cy="785107"/>
            </a:xfrm>
          </p:grpSpPr>
          <p:sp>
            <p:nvSpPr>
              <p:cNvPr id="21" name="フリーフォーム 60"/>
              <p:cNvSpPr/>
              <p:nvPr/>
            </p:nvSpPr>
            <p:spPr>
              <a:xfrm>
                <a:off x="7941571" y="3168416"/>
                <a:ext cx="2057699" cy="785107"/>
              </a:xfrm>
              <a:custGeom>
                <a:avLst/>
                <a:gdLst>
                  <a:gd name="connsiteX0" fmla="*/ 67586 w 576469"/>
                  <a:gd name="connsiteY0" fmla="*/ 310101 h 318053"/>
                  <a:gd name="connsiteX1" fmla="*/ 306125 w 576469"/>
                  <a:gd name="connsiteY1" fmla="*/ 214686 h 318053"/>
                  <a:gd name="connsiteX2" fmla="*/ 576469 w 576469"/>
                  <a:gd name="connsiteY2" fmla="*/ 306126 h 318053"/>
                  <a:gd name="connsiteX3" fmla="*/ 437322 w 576469"/>
                  <a:gd name="connsiteY3" fmla="*/ 0 h 318053"/>
                  <a:gd name="connsiteX4" fmla="*/ 282271 w 576469"/>
                  <a:gd name="connsiteY4" fmla="*/ 3976 h 318053"/>
                  <a:gd name="connsiteX5" fmla="*/ 151075 w 576469"/>
                  <a:gd name="connsiteY5" fmla="*/ 119270 h 318053"/>
                  <a:gd name="connsiteX6" fmla="*/ 0 w 576469"/>
                  <a:gd name="connsiteY6" fmla="*/ 318053 h 318053"/>
                  <a:gd name="connsiteX7" fmla="*/ 67586 w 576469"/>
                  <a:gd name="connsiteY7" fmla="*/ 310101 h 31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469" h="318053">
                    <a:moveTo>
                      <a:pt x="67586" y="310101"/>
                    </a:moveTo>
                    <a:lnTo>
                      <a:pt x="306125" y="214686"/>
                    </a:lnTo>
                    <a:lnTo>
                      <a:pt x="576469" y="306126"/>
                    </a:lnTo>
                    <a:lnTo>
                      <a:pt x="437322" y="0"/>
                    </a:lnTo>
                    <a:lnTo>
                      <a:pt x="282271" y="3976"/>
                    </a:lnTo>
                    <a:lnTo>
                      <a:pt x="151075" y="119270"/>
                    </a:lnTo>
                    <a:lnTo>
                      <a:pt x="0" y="318053"/>
                    </a:lnTo>
                    <a:lnTo>
                      <a:pt x="67586" y="310101"/>
                    </a:lnTo>
                    <a:close/>
                  </a:path>
                </a:pathLst>
              </a:custGeom>
              <a:solidFill>
                <a:srgbClr val="0070C0">
                  <a:alpha val="50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cxnSp>
            <p:nvCxnSpPr>
              <p:cNvPr id="22" name="直線コネクタ 62"/>
              <p:cNvCxnSpPr>
                <a:stCxn id="21" idx="1"/>
              </p:cNvCxnSpPr>
              <p:nvPr/>
            </p:nvCxnSpPr>
            <p:spPr>
              <a:xfrm flipV="1">
                <a:off x="9034280" y="3168416"/>
                <a:ext cx="163678" cy="52994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コネクタ 199"/>
              <p:cNvCxnSpPr/>
              <p:nvPr/>
            </p:nvCxnSpPr>
            <p:spPr>
              <a:xfrm>
                <a:off x="9080451" y="3528492"/>
                <a:ext cx="781752" cy="19910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コネクタ 207"/>
              <p:cNvCxnSpPr/>
              <p:nvPr/>
            </p:nvCxnSpPr>
            <p:spPr>
              <a:xfrm>
                <a:off x="9128158" y="3398012"/>
                <a:ext cx="628418" cy="15606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コネクタ 209"/>
              <p:cNvCxnSpPr/>
              <p:nvPr/>
            </p:nvCxnSpPr>
            <p:spPr>
              <a:xfrm>
                <a:off x="9159279" y="3283454"/>
                <a:ext cx="505764" cy="12560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11"/>
              <p:cNvCxnSpPr/>
              <p:nvPr/>
            </p:nvCxnSpPr>
            <p:spPr>
              <a:xfrm>
                <a:off x="9185447" y="3229756"/>
                <a:ext cx="392267" cy="53698"/>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13"/>
              <p:cNvCxnSpPr/>
              <p:nvPr/>
            </p:nvCxnSpPr>
            <p:spPr>
              <a:xfrm>
                <a:off x="9185447" y="3197117"/>
                <a:ext cx="359081" cy="2468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24"/>
              <p:cNvCxnSpPr/>
              <p:nvPr/>
            </p:nvCxnSpPr>
            <p:spPr>
              <a:xfrm flipV="1">
                <a:off x="8316416" y="3398012"/>
                <a:ext cx="811742" cy="18847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線コネクタ 227"/>
              <p:cNvCxnSpPr/>
              <p:nvPr/>
            </p:nvCxnSpPr>
            <p:spPr>
              <a:xfrm flipH="1">
                <a:off x="8100392" y="3528492"/>
                <a:ext cx="980059" cy="2660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コネクタ 231"/>
              <p:cNvCxnSpPr>
                <a:endCxn id="21" idx="5"/>
              </p:cNvCxnSpPr>
              <p:nvPr/>
            </p:nvCxnSpPr>
            <p:spPr>
              <a:xfrm flipH="1">
                <a:off x="8480831" y="3279837"/>
                <a:ext cx="685864" cy="18299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線コネクタ 233"/>
              <p:cNvCxnSpPr/>
              <p:nvPr/>
            </p:nvCxnSpPr>
            <p:spPr>
              <a:xfrm flipH="1">
                <a:off x="8725416" y="3234059"/>
                <a:ext cx="445164" cy="6863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コネクタ 235"/>
              <p:cNvCxnSpPr/>
              <p:nvPr/>
            </p:nvCxnSpPr>
            <p:spPr>
              <a:xfrm flipH="1">
                <a:off x="8843363" y="3197399"/>
                <a:ext cx="349018" cy="4302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93561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Dense to Sparse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7662" y="4331866"/>
            <a:ext cx="3060296" cy="102009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7662" y="5391579"/>
            <a:ext cx="3060296" cy="102009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1289" t="35084" r="41289" b="28400"/>
          <a:stretch/>
        </p:blipFill>
        <p:spPr>
          <a:xfrm>
            <a:off x="7725490" y="4332267"/>
            <a:ext cx="2976410" cy="2079411"/>
          </a:xfrm>
          <a:prstGeom prst="rect">
            <a:avLst/>
          </a:prstGeom>
        </p:spPr>
      </p:pic>
      <p:pic>
        <p:nvPicPr>
          <p:cNvPr id="7" name="Picture 6" descr="flow2(Fran)"/>
          <p:cNvPicPr>
            <a:picLocks noChangeAspect="1"/>
          </p:cNvPicPr>
          <p:nvPr/>
        </p:nvPicPr>
        <p:blipFill rotWithShape="1">
          <a:blip r:embed="rId5" cstate="print">
            <a:extLst>
              <a:ext uri="{28A0092B-C50C-407E-A947-70E740481C1C}">
                <a14:useLocalDpi xmlns:a14="http://schemas.microsoft.com/office/drawing/2010/main" val="0"/>
              </a:ext>
            </a:extLst>
          </a:blip>
          <a:srcRect t="6958"/>
          <a:stretch/>
        </p:blipFill>
        <p:spPr>
          <a:xfrm>
            <a:off x="3667662" y="2144742"/>
            <a:ext cx="3063688" cy="1020099"/>
          </a:xfrm>
          <a:prstGeom prst="rect">
            <a:avLst/>
          </a:prstGeom>
        </p:spPr>
      </p:pic>
      <p:pic>
        <p:nvPicPr>
          <p:cNvPr id="8" name="Picture 7" descr="flow(Fran)"/>
          <p:cNvPicPr>
            <a:picLocks noChangeAspect="1"/>
          </p:cNvPicPr>
          <p:nvPr/>
        </p:nvPicPr>
        <p:blipFill rotWithShape="1">
          <a:blip r:embed="rId6" cstate="print">
            <a:extLst>
              <a:ext uri="{28A0092B-C50C-407E-A947-70E740481C1C}">
                <a14:useLocalDpi xmlns:a14="http://schemas.microsoft.com/office/drawing/2010/main" val="0"/>
              </a:ext>
            </a:extLst>
          </a:blip>
          <a:srcRect t="6843"/>
          <a:stretch/>
        </p:blipFill>
        <p:spPr>
          <a:xfrm>
            <a:off x="3668146" y="3206677"/>
            <a:ext cx="3059902" cy="1020098"/>
          </a:xfrm>
          <a:prstGeom prst="rect">
            <a:avLst/>
          </a:prstGeom>
        </p:spPr>
      </p:pic>
      <p:pic>
        <p:nvPicPr>
          <p:cNvPr id="9" name="Picture 8" descr="flow(Fran)"/>
          <p:cNvPicPr>
            <a:picLocks noChangeAspect="1"/>
          </p:cNvPicPr>
          <p:nvPr/>
        </p:nvPicPr>
        <p:blipFill rotWithShape="1">
          <a:blip r:embed="rId7">
            <a:extLst>
              <a:ext uri="{28A0092B-C50C-407E-A947-70E740481C1C}">
                <a14:useLocalDpi xmlns:a14="http://schemas.microsoft.com/office/drawing/2010/main" val="0"/>
              </a:ext>
            </a:extLst>
          </a:blip>
          <a:srcRect l="45962" t="38871" r="37136" b="31114"/>
          <a:stretch/>
        </p:blipFill>
        <p:spPr>
          <a:xfrm>
            <a:off x="7725490" y="2351067"/>
            <a:ext cx="2976410" cy="1891553"/>
          </a:xfrm>
          <a:prstGeom prst="rect">
            <a:avLst/>
          </a:prstGeom>
        </p:spPr>
      </p:pic>
      <p:pic>
        <p:nvPicPr>
          <p:cNvPr id="12" name="Picture 11" descr="flow(LK)"/>
          <p:cNvPicPr>
            <a:picLocks noChangeAspect="1"/>
          </p:cNvPicPr>
          <p:nvPr/>
        </p:nvPicPr>
        <p:blipFill rotWithShape="1">
          <a:blip r:embed="rId8" cstate="print">
            <a:extLst>
              <a:ext uri="{28A0092B-C50C-407E-A947-70E740481C1C}">
                <a14:useLocalDpi xmlns:a14="http://schemas.microsoft.com/office/drawing/2010/main" val="0"/>
              </a:ext>
            </a:extLst>
          </a:blip>
          <a:srcRect t="7554"/>
          <a:stretch/>
        </p:blipFill>
        <p:spPr>
          <a:xfrm>
            <a:off x="3667662" y="979262"/>
            <a:ext cx="3060296" cy="1012446"/>
          </a:xfrm>
          <a:prstGeom prst="rect">
            <a:avLst/>
          </a:prstGeom>
        </p:spPr>
      </p:pic>
      <p:pic>
        <p:nvPicPr>
          <p:cNvPr id="13" name="Picture 12" descr="flow(LK)"/>
          <p:cNvPicPr>
            <a:picLocks noChangeAspect="1"/>
          </p:cNvPicPr>
          <p:nvPr/>
        </p:nvPicPr>
        <p:blipFill rotWithShape="1">
          <a:blip r:embed="rId9" cstate="print">
            <a:extLst>
              <a:ext uri="{28A0092B-C50C-407E-A947-70E740481C1C}">
                <a14:useLocalDpi xmlns:a14="http://schemas.microsoft.com/office/drawing/2010/main" val="0"/>
              </a:ext>
            </a:extLst>
          </a:blip>
          <a:srcRect l="46092" t="38464" r="37327" b="31966"/>
          <a:stretch/>
        </p:blipFill>
        <p:spPr>
          <a:xfrm>
            <a:off x="7725490" y="361841"/>
            <a:ext cx="2976410" cy="1899578"/>
          </a:xfrm>
          <a:prstGeom prst="rect">
            <a:avLst/>
          </a:prstGeom>
        </p:spPr>
      </p:pic>
      <p:sp>
        <p:nvSpPr>
          <p:cNvPr id="14" name="Rectangle 13"/>
          <p:cNvSpPr/>
          <p:nvPr/>
        </p:nvSpPr>
        <p:spPr>
          <a:xfrm>
            <a:off x="5073352" y="1335506"/>
            <a:ext cx="541421" cy="3248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73352" y="3598608"/>
            <a:ext cx="541421" cy="3248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953034" y="5739202"/>
            <a:ext cx="541421" cy="3248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5494454" y="4331866"/>
            <a:ext cx="2231036" cy="1407337"/>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94454" y="6064055"/>
            <a:ext cx="2231036" cy="347623"/>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614772" y="2366509"/>
            <a:ext cx="2114020" cy="1230168"/>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614772" y="3921529"/>
            <a:ext cx="2114020" cy="321091"/>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14772" y="1646649"/>
            <a:ext cx="2114020" cy="61477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613122" y="359910"/>
            <a:ext cx="2115671" cy="958436"/>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rot="16200000">
            <a:off x="1017442" y="1394093"/>
            <a:ext cx="1282158" cy="452496"/>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pPr algn="ctr"/>
            <a:r>
              <a:rPr lang="en-US" dirty="0"/>
              <a:t>Sparse</a:t>
            </a:r>
          </a:p>
        </p:txBody>
      </p:sp>
      <p:sp>
        <p:nvSpPr>
          <p:cNvPr id="32" name="Title 1"/>
          <p:cNvSpPr txBox="1">
            <a:spLocks/>
          </p:cNvSpPr>
          <p:nvPr/>
        </p:nvSpPr>
        <p:spPr>
          <a:xfrm>
            <a:off x="1969654" y="1397911"/>
            <a:ext cx="740668" cy="458967"/>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r>
              <a:rPr lang="en-US" sz="2000" dirty="0"/>
              <a:t>LK</a:t>
            </a:r>
          </a:p>
        </p:txBody>
      </p:sp>
      <p:sp>
        <p:nvSpPr>
          <p:cNvPr id="33" name="Title 1"/>
          <p:cNvSpPr txBox="1">
            <a:spLocks/>
          </p:cNvSpPr>
          <p:nvPr/>
        </p:nvSpPr>
        <p:spPr>
          <a:xfrm rot="16200000">
            <a:off x="-341157" y="4034848"/>
            <a:ext cx="3999354" cy="452496"/>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t" anchorCtr="0">
            <a:noAutofit/>
          </a:bodyPr>
          <a:lstStyle>
            <a:defPPr>
              <a:defRPr lang="ja-JP"/>
            </a:defPPr>
            <a:lvl1pPr algn="ctr">
              <a:lnSpc>
                <a:spcPct val="97000"/>
              </a:lnSpc>
              <a:spcBef>
                <a:spcPct val="0"/>
              </a:spcBef>
              <a:buNone/>
              <a:defRPr sz="2400" baseline="0">
                <a:latin typeface="+mn-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Dense</a:t>
            </a:r>
          </a:p>
        </p:txBody>
      </p:sp>
      <p:sp>
        <p:nvSpPr>
          <p:cNvPr id="34" name="Title 1"/>
          <p:cNvSpPr txBox="1">
            <a:spLocks/>
          </p:cNvSpPr>
          <p:nvPr/>
        </p:nvSpPr>
        <p:spPr>
          <a:xfrm>
            <a:off x="1970542" y="2145647"/>
            <a:ext cx="1686426" cy="458967"/>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r>
              <a:rPr lang="en-US" sz="2000" dirty="0" err="1"/>
              <a:t>Farneback</a:t>
            </a:r>
            <a:endParaRPr lang="en-US" sz="2000" dirty="0"/>
          </a:p>
        </p:txBody>
      </p:sp>
      <p:sp>
        <p:nvSpPr>
          <p:cNvPr id="35" name="Title 1"/>
          <p:cNvSpPr txBox="1">
            <a:spLocks/>
          </p:cNvSpPr>
          <p:nvPr/>
        </p:nvSpPr>
        <p:spPr>
          <a:xfrm>
            <a:off x="1970542" y="4343898"/>
            <a:ext cx="1686426" cy="1395305"/>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r>
              <a:rPr lang="en-US" sz="2000" dirty="0" err="1"/>
              <a:t>Renesas</a:t>
            </a:r>
            <a:endParaRPr lang="en-US" sz="2000" dirty="0"/>
          </a:p>
          <a:p>
            <a:r>
              <a:rPr lang="en-US" sz="2000" dirty="0"/>
              <a:t>(TVL1 base)</a:t>
            </a:r>
          </a:p>
        </p:txBody>
      </p:sp>
      <p:sp>
        <p:nvSpPr>
          <p:cNvPr id="36" name="Title 1"/>
          <p:cNvSpPr txBox="1">
            <a:spLocks/>
          </p:cNvSpPr>
          <p:nvPr/>
        </p:nvSpPr>
        <p:spPr>
          <a:xfrm>
            <a:off x="3667662" y="2127654"/>
            <a:ext cx="1329010" cy="330341"/>
          </a:xfrm>
          <a:prstGeom prst="rect">
            <a:avLst/>
          </a:prstGeom>
          <a:noFill/>
          <a:ln>
            <a:noFill/>
          </a:ln>
        </p:spPr>
        <p:style>
          <a:lnRef idx="1">
            <a:schemeClr val="accent1"/>
          </a:lnRef>
          <a:fillRef idx="1001">
            <a:schemeClr val="lt1"/>
          </a:fillRef>
          <a:effectRef idx="1">
            <a:schemeClr val="accent1"/>
          </a:effectRef>
          <a:fontRef idx="minor">
            <a:schemeClr val="dk1"/>
          </a:fontRef>
        </p:style>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r>
              <a:rPr lang="en-US" sz="1100" dirty="0">
                <a:solidFill>
                  <a:schemeClr val="bg1"/>
                </a:solidFill>
              </a:rPr>
              <a:t>Flow Map</a:t>
            </a:r>
          </a:p>
        </p:txBody>
      </p:sp>
      <p:sp>
        <p:nvSpPr>
          <p:cNvPr id="39" name="Title 1"/>
          <p:cNvSpPr txBox="1">
            <a:spLocks/>
          </p:cNvSpPr>
          <p:nvPr/>
        </p:nvSpPr>
        <p:spPr>
          <a:xfrm>
            <a:off x="3680718" y="3233172"/>
            <a:ext cx="1168009" cy="330341"/>
          </a:xfrm>
          <a:prstGeom prst="rect">
            <a:avLst/>
          </a:prstGeom>
          <a:noFill/>
          <a:ln>
            <a:noFill/>
          </a:ln>
        </p:spPr>
        <p:style>
          <a:lnRef idx="1">
            <a:schemeClr val="accent1"/>
          </a:lnRef>
          <a:fillRef idx="1001">
            <a:schemeClr val="lt1"/>
          </a:fillRef>
          <a:effectRef idx="1">
            <a:schemeClr val="accent1"/>
          </a:effectRef>
          <a:fontRef idx="minor">
            <a:schemeClr val="dk1"/>
          </a:fontRef>
        </p:style>
        <p:txBody>
          <a:bodyPr vert="horz" lIns="91440" tIns="45720" rIns="91440" bIns="45720" rtlCol="0" anchor="t" anchorCtr="0">
            <a:noAutofit/>
          </a:bodyPr>
          <a:lstStyle>
            <a:defPPr>
              <a:defRPr lang="ja-JP"/>
            </a:defPPr>
            <a:lvl1pPr>
              <a:lnSpc>
                <a:spcPct val="97000"/>
              </a:lnSpc>
              <a:spcBef>
                <a:spcPct val="0"/>
              </a:spcBef>
              <a:buNone/>
              <a:defRPr sz="1100" baseline="0">
                <a:solidFill>
                  <a:schemeClr val="bg1"/>
                </a:solidFill>
                <a:latin typeface="+mn-ea"/>
                <a:cs typeface="+mj-cs"/>
              </a:defRPr>
            </a:lvl1pPr>
          </a:lstStyle>
          <a:p>
            <a:r>
              <a:rPr lang="en-US" dirty="0"/>
              <a:t>Convert arrow</a:t>
            </a:r>
          </a:p>
        </p:txBody>
      </p:sp>
      <p:sp>
        <p:nvSpPr>
          <p:cNvPr id="40" name="Title 1"/>
          <p:cNvSpPr txBox="1">
            <a:spLocks/>
          </p:cNvSpPr>
          <p:nvPr/>
        </p:nvSpPr>
        <p:spPr>
          <a:xfrm>
            <a:off x="3711560" y="4384901"/>
            <a:ext cx="1329010" cy="330341"/>
          </a:xfrm>
          <a:prstGeom prst="rect">
            <a:avLst/>
          </a:prstGeom>
          <a:noFill/>
          <a:ln>
            <a:noFill/>
          </a:ln>
        </p:spPr>
        <p:style>
          <a:lnRef idx="1">
            <a:schemeClr val="accent1"/>
          </a:lnRef>
          <a:fillRef idx="1001">
            <a:schemeClr val="lt1"/>
          </a:fillRef>
          <a:effectRef idx="1">
            <a:schemeClr val="accent1"/>
          </a:effectRef>
          <a:fontRef idx="minor">
            <a:schemeClr val="dk1"/>
          </a:fontRef>
        </p:style>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mn-ea"/>
                <a:ea typeface="+mn-ea"/>
                <a:cs typeface="+mj-cs"/>
              </a:defRPr>
            </a:lvl1pPr>
          </a:lstStyle>
          <a:p>
            <a:r>
              <a:rPr lang="en-US" sz="1100" dirty="0">
                <a:solidFill>
                  <a:schemeClr val="bg1"/>
                </a:solidFill>
              </a:rPr>
              <a:t>Flow Map</a:t>
            </a:r>
          </a:p>
        </p:txBody>
      </p:sp>
      <p:sp>
        <p:nvSpPr>
          <p:cNvPr id="41" name="Title 1"/>
          <p:cNvSpPr txBox="1">
            <a:spLocks/>
          </p:cNvSpPr>
          <p:nvPr/>
        </p:nvSpPr>
        <p:spPr>
          <a:xfrm>
            <a:off x="3726344" y="5435928"/>
            <a:ext cx="1168009" cy="330341"/>
          </a:xfrm>
          <a:prstGeom prst="rect">
            <a:avLst/>
          </a:prstGeom>
          <a:noFill/>
          <a:ln>
            <a:noFill/>
          </a:ln>
        </p:spPr>
        <p:style>
          <a:lnRef idx="1">
            <a:schemeClr val="accent1"/>
          </a:lnRef>
          <a:fillRef idx="1001">
            <a:schemeClr val="lt1"/>
          </a:fillRef>
          <a:effectRef idx="1">
            <a:schemeClr val="accent1"/>
          </a:effectRef>
          <a:fontRef idx="minor">
            <a:schemeClr val="dk1"/>
          </a:fontRef>
        </p:style>
        <p:txBody>
          <a:bodyPr vert="horz" lIns="91440" tIns="45720" rIns="91440" bIns="45720" rtlCol="0" anchor="t" anchorCtr="0">
            <a:noAutofit/>
          </a:bodyPr>
          <a:lstStyle>
            <a:defPPr>
              <a:defRPr lang="ja-JP"/>
            </a:defPPr>
            <a:lvl1pPr>
              <a:lnSpc>
                <a:spcPct val="97000"/>
              </a:lnSpc>
              <a:spcBef>
                <a:spcPct val="0"/>
              </a:spcBef>
              <a:buNone/>
              <a:defRPr sz="1100" baseline="0">
                <a:solidFill>
                  <a:schemeClr val="bg1"/>
                </a:solidFill>
                <a:latin typeface="+mn-ea"/>
                <a:cs typeface="+mj-cs"/>
              </a:defRPr>
            </a:lvl1pPr>
          </a:lstStyle>
          <a:p>
            <a:r>
              <a:rPr lang="en-US" dirty="0"/>
              <a:t>Convert arrow</a:t>
            </a:r>
          </a:p>
        </p:txBody>
      </p:sp>
      <p:sp>
        <p:nvSpPr>
          <p:cNvPr id="42" name="Right Arrow 41"/>
          <p:cNvSpPr/>
          <p:nvPr/>
        </p:nvSpPr>
        <p:spPr>
          <a:xfrm flipH="1">
            <a:off x="5036593" y="1082938"/>
            <a:ext cx="539769" cy="17182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3" name="Right Arrow 42"/>
          <p:cNvSpPr/>
          <p:nvPr/>
        </p:nvSpPr>
        <p:spPr>
          <a:xfrm flipH="1">
            <a:off x="5035839" y="3350272"/>
            <a:ext cx="539769" cy="17182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4" name="Right Arrow 43"/>
          <p:cNvSpPr/>
          <p:nvPr/>
        </p:nvSpPr>
        <p:spPr>
          <a:xfrm flipH="1">
            <a:off x="4924519" y="5515187"/>
            <a:ext cx="539769" cy="17182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45" name="Picture 44" descr="拡大画像 001 | 【連載】コンピュータビジョンのセカイ - 今そこにあるミライ (50) 画素…… | マイナビニュース - Internet Explorer">
            <a:hlinkClick r:id="rId10"/>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147775" y="3799413"/>
            <a:ext cx="491913" cy="458103"/>
          </a:xfrm>
          <a:prstGeom prst="rect">
            <a:avLst/>
          </a:prstGeom>
        </p:spPr>
      </p:pic>
      <p:pic>
        <p:nvPicPr>
          <p:cNvPr id="46" name="Picture 45" descr="拡大画像 001 | 【連載】コンピュータビジョンのセカイ - 今そこにあるミライ (50) 画素…… | マイナビニュース - Internet Explorer">
            <a:hlinkClick r:id="rId10"/>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147774" y="2724766"/>
            <a:ext cx="421660" cy="440074"/>
          </a:xfrm>
          <a:prstGeom prst="rect">
            <a:avLst/>
          </a:prstGeom>
        </p:spPr>
      </p:pic>
      <p:pic>
        <p:nvPicPr>
          <p:cNvPr id="49" name="Picture 48" descr="拡大画像 001 | 【連載】コンピュータビジョンのセカイ - 今そこにあるミライ (50) 画素…… | マイナビニュース - Internet Explorer">
            <a:hlinkClick r:id="rId10"/>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147775" y="5996800"/>
            <a:ext cx="491913" cy="458103"/>
          </a:xfrm>
          <a:prstGeom prst="rect">
            <a:avLst/>
          </a:prstGeom>
        </p:spPr>
      </p:pic>
      <p:pic>
        <p:nvPicPr>
          <p:cNvPr id="50" name="Picture 49" descr="拡大画像 001 | 【連載】コンピュータビジョンのセカイ - 今そこにあるミライ (50) 画素…… | マイナビニュース - Internet Explorer">
            <a:hlinkClick r:id="rId10"/>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147774" y="4951505"/>
            <a:ext cx="421660" cy="440074"/>
          </a:xfrm>
          <a:prstGeom prst="rect">
            <a:avLst/>
          </a:prstGeom>
        </p:spPr>
      </p:pic>
      <p:pic>
        <p:nvPicPr>
          <p:cNvPr id="51" name="Picture 50" descr="拡大画像 001 | 【連載】コンピュータビジョンのセカイ - 今そこにあるミライ (50) 画素…… | マイナビニュース - Internet Explorer">
            <a:hlinkClick r:id="rId10"/>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155862" y="1568972"/>
            <a:ext cx="491913" cy="458103"/>
          </a:xfrm>
          <a:prstGeom prst="rect">
            <a:avLst/>
          </a:prstGeom>
        </p:spPr>
      </p:pic>
    </p:spTree>
    <p:extLst>
      <p:ext uri="{BB962C8B-B14F-4D97-AF65-F5344CB8AC3E}">
        <p14:creationId xmlns:p14="http://schemas.microsoft.com/office/powerpoint/2010/main" val="212371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Dense Map</a:t>
            </a:r>
          </a:p>
        </p:txBody>
      </p:sp>
      <p:graphicFrame>
        <p:nvGraphicFramePr>
          <p:cNvPr id="6" name="Table 5"/>
          <p:cNvGraphicFramePr>
            <a:graphicFrameLocks noGrp="1"/>
          </p:cNvGraphicFramePr>
          <p:nvPr>
            <p:extLst>
              <p:ext uri="{D42A27DB-BD31-4B8C-83A1-F6EECF244321}">
                <p14:modId xmlns:p14="http://schemas.microsoft.com/office/powerpoint/2010/main" val="2009367748"/>
              </p:ext>
            </p:extLst>
          </p:nvPr>
        </p:nvGraphicFramePr>
        <p:xfrm>
          <a:off x="3858050" y="271368"/>
          <a:ext cx="6262625" cy="1651000"/>
        </p:xfrm>
        <a:graphic>
          <a:graphicData uri="http://schemas.openxmlformats.org/drawingml/2006/table">
            <a:tbl>
              <a:tblPr firstRow="1" bandRow="1">
                <a:tableStyleId>{5C22544A-7EE6-4342-B048-85BDC9FD1C3A}</a:tableStyleId>
              </a:tblPr>
              <a:tblGrid>
                <a:gridCol w="2050733">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838387">
                  <a:extLst>
                    <a:ext uri="{9D8B030D-6E8A-4147-A177-3AD203B41FA5}">
                      <a16:colId xmlns:a16="http://schemas.microsoft.com/office/drawing/2014/main" val="20002"/>
                    </a:ext>
                  </a:extLst>
                </a:gridCol>
              </a:tblGrid>
              <a:tr h="370840">
                <a:tc>
                  <a:txBody>
                    <a:bodyPr/>
                    <a:lstStyle/>
                    <a:p>
                      <a:r>
                        <a:rPr lang="en-US" dirty="0"/>
                        <a:t>IP</a:t>
                      </a:r>
                    </a:p>
                  </a:txBody>
                  <a:tcPr/>
                </a:tc>
                <a:tc>
                  <a:txBody>
                    <a:bodyPr/>
                    <a:lstStyle/>
                    <a:p>
                      <a:r>
                        <a:rPr lang="en-US" dirty="0"/>
                        <a:t>Target</a:t>
                      </a:r>
                    </a:p>
                  </a:txBody>
                  <a:tcPr/>
                </a:tc>
                <a:tc>
                  <a:txBody>
                    <a:bodyPr/>
                    <a:lstStyle/>
                    <a:p>
                      <a:r>
                        <a:rPr lang="en-US" dirty="0"/>
                        <a:t>Criteria</a:t>
                      </a:r>
                    </a:p>
                  </a:txBody>
                  <a:tcPr/>
                </a:tc>
                <a:extLst>
                  <a:ext uri="{0D108BD9-81ED-4DB2-BD59-A6C34878D82A}">
                    <a16:rowId xmlns:a16="http://schemas.microsoft.com/office/drawing/2014/main" val="10000"/>
                  </a:ext>
                </a:extLst>
              </a:tr>
              <a:tr h="370840">
                <a:tc>
                  <a:txBody>
                    <a:bodyPr/>
                    <a:lstStyle/>
                    <a:p>
                      <a:r>
                        <a:rPr lang="en-US" dirty="0"/>
                        <a:t>Dense-Optical</a:t>
                      </a:r>
                      <a:r>
                        <a:rPr lang="en-US" baseline="0" dirty="0"/>
                        <a:t>-Flow</a:t>
                      </a:r>
                      <a:endParaRPr lang="en-US" dirty="0"/>
                    </a:p>
                  </a:txBody>
                  <a:tcPr/>
                </a:tc>
                <a:tc>
                  <a:txBody>
                    <a:bodyPr/>
                    <a:lstStyle/>
                    <a:p>
                      <a:r>
                        <a:rPr lang="en-US" dirty="0"/>
                        <a:t>2Mpix 16ms</a:t>
                      </a:r>
                    </a:p>
                  </a:txBody>
                  <a:tcPr/>
                </a:tc>
                <a:tc>
                  <a:txBody>
                    <a:bodyPr/>
                    <a:lstStyle/>
                    <a:p>
                      <a:r>
                        <a:rPr lang="en-US" dirty="0"/>
                        <a:t>0-130Km/h</a:t>
                      </a:r>
                      <a:r>
                        <a:rPr lang="en-US" baseline="0" dirty="0"/>
                        <a:t> High speed pilot</a:t>
                      </a:r>
                      <a:endParaRPr lang="en-US" dirty="0"/>
                    </a:p>
                  </a:txBody>
                  <a:tcPr/>
                </a:tc>
                <a:extLst>
                  <a:ext uri="{0D108BD9-81ED-4DB2-BD59-A6C34878D82A}">
                    <a16:rowId xmlns:a16="http://schemas.microsoft.com/office/drawing/2014/main" val="10001"/>
                  </a:ext>
                </a:extLst>
              </a:tr>
              <a:tr h="370840">
                <a:tc>
                  <a:txBody>
                    <a:bodyPr/>
                    <a:lstStyle/>
                    <a:p>
                      <a:r>
                        <a:rPr lang="en-US" dirty="0"/>
                        <a:t>Dense-Stereo</a:t>
                      </a:r>
                    </a:p>
                  </a:txBody>
                  <a:tcPr/>
                </a:tc>
                <a:tc>
                  <a:txBody>
                    <a:bodyPr/>
                    <a:lstStyle/>
                    <a:p>
                      <a:r>
                        <a:rPr lang="en-US" dirty="0"/>
                        <a:t>2Mpix 33ms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0-130Km/h</a:t>
                      </a:r>
                      <a:r>
                        <a:rPr lang="en-US" baseline="0" dirty="0"/>
                        <a:t> High speed pilot</a:t>
                      </a:r>
                      <a:endParaRPr lang="en-US"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2523295" y="2046042"/>
            <a:ext cx="3009901" cy="450573"/>
          </a:xfrm>
          <a:prstGeom prst="rect">
            <a:avLst/>
          </a:prstGeom>
        </p:spPr>
        <p:txBody>
          <a:bodyPr vert="horz" lIns="91440" tIns="45720" rIns="91440" bIns="45720" rtlCol="0" anchor="t" anchorCtr="0">
            <a:noAutofit/>
          </a:bodyPr>
          <a:lstStyle>
            <a:lvl1pPr>
              <a:lnSpc>
                <a:spcPct val="97000"/>
              </a:lnSpc>
              <a:spcBef>
                <a:spcPct val="0"/>
              </a:spcBef>
              <a:buNone/>
              <a:defRPr sz="2400" baseline="0">
                <a:latin typeface="+mn-ea"/>
                <a:cs typeface="+mj-cs"/>
              </a:defRPr>
            </a:lvl1pPr>
          </a:lstStyle>
          <a:p>
            <a:r>
              <a:rPr lang="en-US" dirty="0"/>
              <a:t>Simulation result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800" y="2502910"/>
            <a:ext cx="3757863" cy="37578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9315" y="2502910"/>
            <a:ext cx="3757863" cy="3757863"/>
          </a:xfrm>
          <a:prstGeom prst="rect">
            <a:avLst/>
          </a:prstGeom>
        </p:spPr>
      </p:pic>
      <p:sp>
        <p:nvSpPr>
          <p:cNvPr id="8" name="TextBox 7"/>
          <p:cNvSpPr txBox="1"/>
          <p:nvPr/>
        </p:nvSpPr>
        <p:spPr>
          <a:xfrm>
            <a:off x="1295590" y="2611192"/>
            <a:ext cx="16920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Left image</a:t>
            </a:r>
          </a:p>
        </p:txBody>
      </p:sp>
      <p:sp>
        <p:nvSpPr>
          <p:cNvPr id="9" name="TextBox 8"/>
          <p:cNvSpPr txBox="1"/>
          <p:nvPr/>
        </p:nvSpPr>
        <p:spPr>
          <a:xfrm>
            <a:off x="1295591" y="3880137"/>
            <a:ext cx="16920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Right image</a:t>
            </a:r>
          </a:p>
        </p:txBody>
      </p:sp>
      <p:sp>
        <p:nvSpPr>
          <p:cNvPr id="10" name="TextBox 9"/>
          <p:cNvSpPr txBox="1"/>
          <p:nvPr/>
        </p:nvSpPr>
        <p:spPr>
          <a:xfrm>
            <a:off x="1295591" y="5149082"/>
            <a:ext cx="1691999"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Left +T image</a:t>
            </a:r>
          </a:p>
        </p:txBody>
      </p:sp>
      <p:sp>
        <p:nvSpPr>
          <p:cNvPr id="11" name="TextBox 10"/>
          <p:cNvSpPr txBox="1"/>
          <p:nvPr/>
        </p:nvSpPr>
        <p:spPr>
          <a:xfrm>
            <a:off x="6080180" y="2611193"/>
            <a:ext cx="16920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Disparity map</a:t>
            </a:r>
          </a:p>
        </p:txBody>
      </p:sp>
      <p:sp>
        <p:nvSpPr>
          <p:cNvPr id="12" name="TextBox 11"/>
          <p:cNvSpPr txBox="1"/>
          <p:nvPr/>
        </p:nvSpPr>
        <p:spPr>
          <a:xfrm>
            <a:off x="6081743" y="3880138"/>
            <a:ext cx="16920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Flow map</a:t>
            </a:r>
          </a:p>
        </p:txBody>
      </p:sp>
      <p:sp>
        <p:nvSpPr>
          <p:cNvPr id="13" name="TextBox 12"/>
          <p:cNvSpPr txBox="1"/>
          <p:nvPr/>
        </p:nvSpPr>
        <p:spPr>
          <a:xfrm>
            <a:off x="6080180" y="5151064"/>
            <a:ext cx="16920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Hazard map</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133831" y="3069160"/>
            <a:ext cx="1010678" cy="9474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145863" y="5607050"/>
            <a:ext cx="1010678" cy="94742"/>
          </a:xfrm>
          <a:prstGeom prst="rect">
            <a:avLst/>
          </a:prstGeom>
        </p:spPr>
      </p:pic>
      <p:sp>
        <p:nvSpPr>
          <p:cNvPr id="16" name="TextBox 15"/>
          <p:cNvSpPr txBox="1"/>
          <p:nvPr/>
        </p:nvSpPr>
        <p:spPr>
          <a:xfrm>
            <a:off x="10471485" y="3485239"/>
            <a:ext cx="495301"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128</a:t>
            </a:r>
          </a:p>
        </p:txBody>
      </p:sp>
      <p:sp>
        <p:nvSpPr>
          <p:cNvPr id="17" name="TextBox 16"/>
          <p:cNvSpPr txBox="1"/>
          <p:nvPr/>
        </p:nvSpPr>
        <p:spPr>
          <a:xfrm>
            <a:off x="10471485" y="2522596"/>
            <a:ext cx="495301"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0</a:t>
            </a:r>
          </a:p>
        </p:txBody>
      </p:sp>
      <p:sp>
        <p:nvSpPr>
          <p:cNvPr id="18" name="TextBox 17"/>
          <p:cNvSpPr txBox="1"/>
          <p:nvPr/>
        </p:nvSpPr>
        <p:spPr>
          <a:xfrm>
            <a:off x="10471485" y="6007079"/>
            <a:ext cx="495301"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max</a:t>
            </a:r>
          </a:p>
        </p:txBody>
      </p:sp>
      <p:sp>
        <p:nvSpPr>
          <p:cNvPr id="19" name="TextBox 18"/>
          <p:cNvSpPr txBox="1"/>
          <p:nvPr/>
        </p:nvSpPr>
        <p:spPr>
          <a:xfrm>
            <a:off x="10471485" y="5044436"/>
            <a:ext cx="495301"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min</a:t>
            </a:r>
          </a:p>
        </p:txBody>
      </p:sp>
      <p:sp>
        <p:nvSpPr>
          <p:cNvPr id="21" name="Right Bracket 20"/>
          <p:cNvSpPr/>
          <p:nvPr/>
        </p:nvSpPr>
        <p:spPr>
          <a:xfrm>
            <a:off x="5899154" y="2510564"/>
            <a:ext cx="120866" cy="3738177"/>
          </a:xfrm>
          <a:prstGeom prst="rightBracke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ight Arrow 21"/>
          <p:cNvSpPr/>
          <p:nvPr/>
        </p:nvSpPr>
        <p:spPr>
          <a:xfrm>
            <a:off x="6020021" y="4402706"/>
            <a:ext cx="761779" cy="288759"/>
          </a:xfrm>
          <a:prstGeom prst="rightArrow">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ight Arrow 19"/>
          <p:cNvSpPr/>
          <p:nvPr/>
        </p:nvSpPr>
        <p:spPr>
          <a:xfrm>
            <a:off x="6020021" y="3186886"/>
            <a:ext cx="761779" cy="288759"/>
          </a:xfrm>
          <a:prstGeom prst="rightArrow">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ight Arrow 23"/>
          <p:cNvSpPr/>
          <p:nvPr/>
        </p:nvSpPr>
        <p:spPr>
          <a:xfrm rot="5400000">
            <a:off x="9489779" y="5071722"/>
            <a:ext cx="334476" cy="323297"/>
          </a:xfrm>
          <a:prstGeom prst="rightArrow">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Oval 25"/>
          <p:cNvSpPr/>
          <p:nvPr/>
        </p:nvSpPr>
        <p:spPr>
          <a:xfrm>
            <a:off x="9495689" y="4826426"/>
            <a:ext cx="322656" cy="32265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t>
            </a:r>
          </a:p>
        </p:txBody>
      </p:sp>
      <p:sp>
        <p:nvSpPr>
          <p:cNvPr id="27" name="Bent Arrow 26"/>
          <p:cNvSpPr/>
          <p:nvPr/>
        </p:nvSpPr>
        <p:spPr>
          <a:xfrm flipV="1">
            <a:off x="9210364" y="4402704"/>
            <a:ext cx="287146" cy="707818"/>
          </a:xfrm>
          <a:prstGeom prst="bentArrow">
            <a:avLst>
              <a:gd name="adj1" fmla="val 41817"/>
              <a:gd name="adj2" fmla="val 46956"/>
              <a:gd name="adj3" fmla="val 35617"/>
              <a:gd name="adj4" fmla="val 39842"/>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Bent Arrow 27"/>
          <p:cNvSpPr/>
          <p:nvPr/>
        </p:nvSpPr>
        <p:spPr>
          <a:xfrm flipH="1" flipV="1">
            <a:off x="9833529" y="3621870"/>
            <a:ext cx="287146" cy="1488652"/>
          </a:xfrm>
          <a:prstGeom prst="bentArrow">
            <a:avLst>
              <a:gd name="adj1" fmla="val 41817"/>
              <a:gd name="adj2" fmla="val 46956"/>
              <a:gd name="adj3" fmla="val 35617"/>
              <a:gd name="adj4" fmla="val 39842"/>
            </a:avLst>
          </a:prstGeom>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TextBox 28"/>
          <p:cNvSpPr txBox="1"/>
          <p:nvPr/>
        </p:nvSpPr>
        <p:spPr>
          <a:xfrm>
            <a:off x="10471484" y="3631655"/>
            <a:ext cx="490318"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Disparity</a:t>
            </a:r>
          </a:p>
        </p:txBody>
      </p:sp>
      <p:sp>
        <p:nvSpPr>
          <p:cNvPr id="30" name="TextBox 29"/>
          <p:cNvSpPr txBox="1"/>
          <p:nvPr/>
        </p:nvSpPr>
        <p:spPr>
          <a:xfrm>
            <a:off x="6781800" y="2128729"/>
            <a:ext cx="375786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dirty="0" err="1"/>
              <a:t>Renesas</a:t>
            </a:r>
            <a:r>
              <a:rPr lang="en-US" dirty="0"/>
              <a:t> Dense Map</a:t>
            </a:r>
          </a:p>
        </p:txBody>
      </p:sp>
      <p:pic>
        <p:nvPicPr>
          <p:cNvPr id="31" name="Picture 30" descr="拡大画像 001 | 【連載】コンピュータビジョンのセカイ - 今そこにあるミライ (50) 画素…… | マイナビニュース - Internet Explorer">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591799" y="4552038"/>
            <a:ext cx="421660" cy="440074"/>
          </a:xfrm>
          <a:prstGeom prst="rect">
            <a:avLst/>
          </a:prstGeom>
        </p:spPr>
      </p:pic>
      <p:sp>
        <p:nvSpPr>
          <p:cNvPr id="32" name="TextBox 31"/>
          <p:cNvSpPr txBox="1"/>
          <p:nvPr/>
        </p:nvSpPr>
        <p:spPr>
          <a:xfrm>
            <a:off x="10471484" y="6133925"/>
            <a:ext cx="490318"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Level</a:t>
            </a:r>
          </a:p>
        </p:txBody>
      </p:sp>
      <p:sp>
        <p:nvSpPr>
          <p:cNvPr id="33" name="TextBox 32"/>
          <p:cNvSpPr txBox="1"/>
          <p:nvPr/>
        </p:nvSpPr>
        <p:spPr>
          <a:xfrm>
            <a:off x="10438884" y="4653519"/>
            <a:ext cx="490318" cy="273263"/>
          </a:xfrm>
          <a:prstGeom prst="rect">
            <a:avLst/>
          </a:prstGeom>
        </p:spPr>
        <p:txBody>
          <a:bodyPr vert="horz" lIns="91440" tIns="45720" rIns="0" bIns="45720" rtlCol="0" anchor="t" anchorCtr="0">
            <a:noAutofit/>
          </a:bodyPr>
          <a:lstStyle>
            <a:lvl1pPr>
              <a:lnSpc>
                <a:spcPct val="97000"/>
              </a:lnSpc>
              <a:spcBef>
                <a:spcPct val="0"/>
              </a:spcBef>
              <a:buNone/>
              <a:defRPr sz="2400" baseline="0">
                <a:latin typeface="+mn-ea"/>
                <a:cs typeface="+mj-cs"/>
              </a:defRPr>
            </a:lvl1pPr>
          </a:lstStyle>
          <a:p>
            <a:pPr algn="r"/>
            <a:r>
              <a:rPr lang="en-US" sz="800" dirty="0"/>
              <a:t>Flow</a:t>
            </a:r>
          </a:p>
        </p:txBody>
      </p:sp>
    </p:spTree>
    <p:extLst>
      <p:ext uri="{BB962C8B-B14F-4D97-AF65-F5344CB8AC3E}">
        <p14:creationId xmlns:p14="http://schemas.microsoft.com/office/powerpoint/2010/main" val="9510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Dense Map Simulation Demonstration</a:t>
            </a:r>
          </a:p>
        </p:txBody>
      </p:sp>
      <p:pic>
        <p:nvPicPr>
          <p:cNvPr id="4" name="DenseMa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9300" y="1371600"/>
            <a:ext cx="10733399" cy="4756656"/>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865374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6977B6C-8F54-4185-89AA-55C99D61719C}"/>
              </a:ext>
            </a:extLst>
          </p:cNvPr>
          <p:cNvSpPr>
            <a:spLocks noGrp="1"/>
          </p:cNvSpPr>
          <p:nvPr>
            <p:ph type="body" sz="quarter" idx="11"/>
          </p:nvPr>
        </p:nvSpPr>
        <p:spPr>
          <a:xfrm>
            <a:off x="468000" y="1080000"/>
            <a:ext cx="7920000" cy="1464586"/>
          </a:xfrm>
        </p:spPr>
        <p:txBody>
          <a:bodyPr/>
          <a:lstStyle/>
          <a:p>
            <a:r>
              <a:rPr kumimoji="1" lang="en-US" altLang="ja-JP" cap="all" dirty="0"/>
              <a:t>Headline</a:t>
            </a:r>
          </a:p>
          <a:p>
            <a:pPr lvl="1"/>
            <a:r>
              <a:rPr kumimoji="1" lang="en-US" altLang="ja-JP" cap="all" dirty="0"/>
              <a:t>Subline</a:t>
            </a:r>
          </a:p>
        </p:txBody>
      </p:sp>
    </p:spTree>
    <p:extLst>
      <p:ext uri="{BB962C8B-B14F-4D97-AF65-F5344CB8AC3E}">
        <p14:creationId xmlns:p14="http://schemas.microsoft.com/office/powerpoint/2010/main" val="4215966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DD07-3E31-4537-A083-793D5F04F44E}"/>
              </a:ext>
            </a:extLst>
          </p:cNvPr>
          <p:cNvSpPr>
            <a:spLocks noGrp="1"/>
          </p:cNvSpPr>
          <p:nvPr>
            <p:ph type="title"/>
          </p:nvPr>
        </p:nvSpPr>
        <p:spPr>
          <a:xfrm>
            <a:off x="467999" y="597227"/>
            <a:ext cx="11244575" cy="455509"/>
          </a:xfrm>
        </p:spPr>
        <p:txBody>
          <a:bodyPr wrap="square" anchor="b">
            <a:normAutofit/>
          </a:bodyPr>
          <a:lstStyle/>
          <a:p>
            <a:r>
              <a:rPr lang="en-US" dirty="0"/>
              <a:t>Level Pyramid Diagram</a:t>
            </a:r>
          </a:p>
        </p:txBody>
      </p:sp>
      <p:pic>
        <p:nvPicPr>
          <p:cNvPr id="15" name="Picture 14" descr="Diagram&#10;&#10;Description automatically generated with low confidence">
            <a:hlinkClick r:id="rId2" action="ppaction://hlinkfile"/>
            <a:extLst>
              <a:ext uri="{FF2B5EF4-FFF2-40B4-BE49-F238E27FC236}">
                <a16:creationId xmlns:a16="http://schemas.microsoft.com/office/drawing/2014/main" id="{A3A0C9D0-5A57-4B42-8BEE-10B3E592C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269765"/>
            <a:ext cx="9285601" cy="4991008"/>
          </a:xfrm>
          <a:prstGeom prst="rect">
            <a:avLst/>
          </a:prstGeom>
          <a:noFill/>
        </p:spPr>
      </p:pic>
      <p:sp>
        <p:nvSpPr>
          <p:cNvPr id="4" name="Footer Placeholder 3">
            <a:extLst>
              <a:ext uri="{FF2B5EF4-FFF2-40B4-BE49-F238E27FC236}">
                <a16:creationId xmlns:a16="http://schemas.microsoft.com/office/drawing/2014/main" id="{49B77596-62C0-409C-A4DB-4F7172D9B3FA}"/>
              </a:ext>
            </a:extLst>
          </p:cNvPr>
          <p:cNvSpPr>
            <a:spLocks noGrp="1"/>
          </p:cNvSpPr>
          <p:nvPr>
            <p:ph type="ftr" sz="quarter" idx="4294967295"/>
          </p:nvPr>
        </p:nvSpPr>
        <p:spPr>
          <a:xfrm>
            <a:off x="0" y="0"/>
            <a:ext cx="0" cy="0"/>
          </a:xfrm>
        </p:spPr>
        <p:txBody>
          <a:bodyPr/>
          <a:lstStyle/>
          <a:p>
            <a:pPr>
              <a:spcAft>
                <a:spcPts val="600"/>
              </a:spcAft>
            </a:pPr>
            <a:r>
              <a:rPr lang="en-US" altLang="ja-JP">
                <a:solidFill>
                  <a:srgbClr val="FFFFFF"/>
                </a:solidFill>
              </a:rPr>
              <a:t>© 2015 Renesas Electronics Corporation. All rights reserved.</a:t>
            </a:r>
            <a:endParaRPr lang="ja-JP" altLang="en-US">
              <a:solidFill>
                <a:srgbClr val="FFFFFF"/>
              </a:solidFill>
            </a:endParaRPr>
          </a:p>
        </p:txBody>
      </p:sp>
      <p:sp>
        <p:nvSpPr>
          <p:cNvPr id="5" name="Slide Number Placeholder 4" hidden="1">
            <a:extLst>
              <a:ext uri="{FF2B5EF4-FFF2-40B4-BE49-F238E27FC236}">
                <a16:creationId xmlns:a16="http://schemas.microsoft.com/office/drawing/2014/main" id="{0376DD48-E2BA-43A8-A195-B27AFE7EF74E}"/>
              </a:ext>
            </a:extLst>
          </p:cNvPr>
          <p:cNvSpPr>
            <a:spLocks noGrp="1"/>
          </p:cNvSpPr>
          <p:nvPr>
            <p:ph type="sldNum" sz="quarter" idx="4294967295"/>
          </p:nvPr>
        </p:nvSpPr>
        <p:spPr>
          <a:xfrm>
            <a:off x="0" y="6510338"/>
            <a:ext cx="673100" cy="161925"/>
          </a:xfrm>
        </p:spPr>
        <p:txBody>
          <a:bodyPr/>
          <a:lstStyle/>
          <a:p>
            <a:pPr>
              <a:spcAft>
                <a:spcPts val="600"/>
              </a:spcAft>
            </a:pPr>
            <a:fld id="{7CABC4B2-2886-4E0A-AABC-EDE495E6497B}" type="slidenum">
              <a:rPr lang="ja-JP" altLang="en-US" smtClean="0">
                <a:solidFill>
                  <a:srgbClr val="FFFFFF"/>
                </a:solidFill>
              </a:rPr>
              <a:pPr>
                <a:spcAft>
                  <a:spcPts val="600"/>
                </a:spcAft>
              </a:pPr>
              <a:t>3</a:t>
            </a:fld>
            <a:endParaRPr lang="ja-JP" altLang="en-US">
              <a:solidFill>
                <a:srgbClr val="FFFFFF"/>
              </a:solidFill>
            </a:endParaRPr>
          </a:p>
        </p:txBody>
      </p:sp>
    </p:spTree>
    <p:extLst>
      <p:ext uri="{BB962C8B-B14F-4D97-AF65-F5344CB8AC3E}">
        <p14:creationId xmlns:p14="http://schemas.microsoft.com/office/powerpoint/2010/main" val="426724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cap="all" dirty="0"/>
              <a:t>Overview</a:t>
            </a:r>
          </a:p>
        </p:txBody>
      </p:sp>
      <p:pic>
        <p:nvPicPr>
          <p:cNvPr id="4" name="Picture 3">
            <a:extLst>
              <a:ext uri="{FF2B5EF4-FFF2-40B4-BE49-F238E27FC236}">
                <a16:creationId xmlns:a16="http://schemas.microsoft.com/office/drawing/2014/main" id="{88F08E40-B741-4B52-80DE-68B141AFF583}"/>
              </a:ext>
            </a:extLst>
          </p:cNvPr>
          <p:cNvPicPr>
            <a:picLocks noChangeAspect="1"/>
          </p:cNvPicPr>
          <p:nvPr/>
        </p:nvPicPr>
        <p:blipFill rotWithShape="1">
          <a:blip r:embed="rId2"/>
          <a:srcRect l="5126" t="4003"/>
          <a:stretch/>
        </p:blipFill>
        <p:spPr>
          <a:xfrm>
            <a:off x="1988645" y="1828800"/>
            <a:ext cx="8214711" cy="4388369"/>
          </a:xfrm>
          <a:prstGeom prst="rect">
            <a:avLst/>
          </a:prstGeom>
        </p:spPr>
      </p:pic>
      <p:sp>
        <p:nvSpPr>
          <p:cNvPr id="7" name="TextBox 6">
            <a:extLst>
              <a:ext uri="{FF2B5EF4-FFF2-40B4-BE49-F238E27FC236}">
                <a16:creationId xmlns:a16="http://schemas.microsoft.com/office/drawing/2014/main" id="{3101EB75-EFB3-420D-8116-FD63E2333A1E}"/>
              </a:ext>
            </a:extLst>
          </p:cNvPr>
          <p:cNvSpPr txBox="1"/>
          <p:nvPr/>
        </p:nvSpPr>
        <p:spPr>
          <a:xfrm>
            <a:off x="467999" y="1143000"/>
            <a:ext cx="11545285" cy="872034"/>
          </a:xfrm>
          <a:prstGeom prst="rect">
            <a:avLst/>
          </a:prstGeom>
          <a:noFill/>
        </p:spPr>
        <p:txBody>
          <a:bodyPr wrap="square">
            <a:spAutoFit/>
          </a:bodyPr>
          <a:lstStyle/>
          <a:p>
            <a:pPr algn="just">
              <a:lnSpc>
                <a:spcPct val="150000"/>
              </a:lnSpc>
            </a:pPr>
            <a:r>
              <a:rPr lang="en-US" dirty="0"/>
              <a:t>The UMF_CORE is designed in order to sequentially support optical flow estimation on different resolution levels of the same pairs of input images</a:t>
            </a:r>
          </a:p>
        </p:txBody>
      </p:sp>
    </p:spTree>
    <p:extLst>
      <p:ext uri="{BB962C8B-B14F-4D97-AF65-F5344CB8AC3E}">
        <p14:creationId xmlns:p14="http://schemas.microsoft.com/office/powerpoint/2010/main" val="343798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999" y="609538"/>
            <a:ext cx="11244575" cy="443198"/>
          </a:xfrm>
        </p:spPr>
        <p:txBody>
          <a:bodyPr/>
          <a:lstStyle/>
          <a:p>
            <a:r>
              <a:rPr lang="en-US" cap="all" dirty="0"/>
              <a:t>Frame Transformation</a:t>
            </a:r>
          </a:p>
        </p:txBody>
      </p:sp>
      <p:sp>
        <p:nvSpPr>
          <p:cNvPr id="7" name="TextBox 6">
            <a:extLst>
              <a:ext uri="{FF2B5EF4-FFF2-40B4-BE49-F238E27FC236}">
                <a16:creationId xmlns:a16="http://schemas.microsoft.com/office/drawing/2014/main" id="{3101EB75-EFB3-420D-8116-FD63E2333A1E}"/>
              </a:ext>
            </a:extLst>
          </p:cNvPr>
          <p:cNvSpPr txBox="1"/>
          <p:nvPr/>
        </p:nvSpPr>
        <p:spPr>
          <a:xfrm>
            <a:off x="467999" y="1143000"/>
            <a:ext cx="11545285" cy="1287532"/>
          </a:xfrm>
          <a:prstGeom prst="rect">
            <a:avLst/>
          </a:prstGeom>
          <a:noFill/>
        </p:spPr>
        <p:txBody>
          <a:bodyPr wrap="square">
            <a:spAutoFit/>
          </a:bodyPr>
          <a:lstStyle/>
          <a:p>
            <a:pPr algn="just">
              <a:lnSpc>
                <a:spcPct val="150000"/>
              </a:lnSpc>
            </a:pPr>
            <a:r>
              <a:rPr lang="en-US" dirty="0"/>
              <a:t>Frame transformation (FT) contains two identical blocks: FT_P is dedicated to process the previous </a:t>
            </a:r>
          </a:p>
          <a:p>
            <a:pPr algn="just">
              <a:lnSpc>
                <a:spcPct val="150000"/>
              </a:lnSpc>
            </a:pPr>
            <a:r>
              <a:rPr lang="en-US" dirty="0"/>
              <a:t>image frame, and FT_C is dedicated to process the current image</a:t>
            </a:r>
          </a:p>
          <a:p>
            <a:pPr algn="just">
              <a:lnSpc>
                <a:spcPct val="150000"/>
              </a:lnSpc>
            </a:pPr>
            <a:r>
              <a:rPr lang="en-US" dirty="0"/>
              <a:t>Feature:</a:t>
            </a:r>
            <a:r>
              <a:rPr lang="en-US" b="1" dirty="0"/>
              <a:t> Smooth filtering of gray images</a:t>
            </a:r>
          </a:p>
        </p:txBody>
      </p:sp>
      <p:pic>
        <p:nvPicPr>
          <p:cNvPr id="10" name="Picture 9" descr="Diagram&#10;&#10;Description automatically generated">
            <a:extLst>
              <a:ext uri="{FF2B5EF4-FFF2-40B4-BE49-F238E27FC236}">
                <a16:creationId xmlns:a16="http://schemas.microsoft.com/office/drawing/2014/main" id="{F6EA50DC-CFFE-4625-9AFC-5C853802D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062" y="2743200"/>
            <a:ext cx="7980448" cy="3048000"/>
          </a:xfrm>
          <a:prstGeom prst="rect">
            <a:avLst/>
          </a:prstGeom>
        </p:spPr>
      </p:pic>
    </p:spTree>
    <p:extLst>
      <p:ext uri="{BB962C8B-B14F-4D97-AF65-F5344CB8AC3E}">
        <p14:creationId xmlns:p14="http://schemas.microsoft.com/office/powerpoint/2010/main" val="146785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cap="all" dirty="0"/>
              <a:t>Frame Transformation</a:t>
            </a:r>
            <a:endParaRPr lang="en-US" dirty="0"/>
          </a:p>
        </p:txBody>
      </p:sp>
      <p:sp>
        <p:nvSpPr>
          <p:cNvPr id="11" name="TextBox 10">
            <a:extLst>
              <a:ext uri="{FF2B5EF4-FFF2-40B4-BE49-F238E27FC236}">
                <a16:creationId xmlns:a16="http://schemas.microsoft.com/office/drawing/2014/main" id="{55E79FF8-C8FA-4F43-A407-5CFE74B9837A}"/>
              </a:ext>
            </a:extLst>
          </p:cNvPr>
          <p:cNvSpPr txBox="1"/>
          <p:nvPr/>
        </p:nvSpPr>
        <p:spPr>
          <a:xfrm>
            <a:off x="337186" y="1143000"/>
            <a:ext cx="11506200" cy="958660"/>
          </a:xfrm>
          <a:prstGeom prst="rect">
            <a:avLst/>
          </a:prstGeom>
          <a:noFill/>
        </p:spPr>
        <p:txBody>
          <a:bodyPr wrap="square" rtlCol="0">
            <a:spAutoFit/>
          </a:bodyPr>
          <a:lstStyle/>
          <a:p>
            <a:pPr algn="just">
              <a:lnSpc>
                <a:spcPct val="150000"/>
              </a:lnSpc>
            </a:pPr>
            <a:r>
              <a:rPr lang="en-US" sz="2000" dirty="0"/>
              <a:t>A Gaussian Filter is a low-pass filter used for reducing noise (high-frequency components) and blurring regions of an image.</a:t>
            </a:r>
          </a:p>
        </p:txBody>
      </p:sp>
      <p:pic>
        <p:nvPicPr>
          <p:cNvPr id="5" name="Picture 4">
            <a:extLst>
              <a:ext uri="{FF2B5EF4-FFF2-40B4-BE49-F238E27FC236}">
                <a16:creationId xmlns:a16="http://schemas.microsoft.com/office/drawing/2014/main" id="{FE7E0DCE-0690-4A02-AE45-0F9848A14EDF}"/>
              </a:ext>
            </a:extLst>
          </p:cNvPr>
          <p:cNvPicPr>
            <a:picLocks noChangeAspect="1"/>
          </p:cNvPicPr>
          <p:nvPr/>
        </p:nvPicPr>
        <p:blipFill rotWithShape="1">
          <a:blip r:embed="rId2"/>
          <a:srcRect l="1278" t="2298" r="1598" b="3448"/>
          <a:stretch/>
        </p:blipFill>
        <p:spPr>
          <a:xfrm>
            <a:off x="2393930" y="2205241"/>
            <a:ext cx="7404141" cy="3994340"/>
          </a:xfrm>
          <a:prstGeom prst="rect">
            <a:avLst/>
          </a:prstGeom>
        </p:spPr>
      </p:pic>
    </p:spTree>
    <p:extLst>
      <p:ext uri="{BB962C8B-B14F-4D97-AF65-F5344CB8AC3E}">
        <p14:creationId xmlns:p14="http://schemas.microsoft.com/office/powerpoint/2010/main" val="320961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cap="all" dirty="0"/>
              <a:t>Frame Transformation</a:t>
            </a:r>
            <a:endParaRPr lang="en-US" dirty="0"/>
          </a:p>
        </p:txBody>
      </p:sp>
      <p:sp>
        <p:nvSpPr>
          <p:cNvPr id="11" name="TextBox 10">
            <a:extLst>
              <a:ext uri="{FF2B5EF4-FFF2-40B4-BE49-F238E27FC236}">
                <a16:creationId xmlns:a16="http://schemas.microsoft.com/office/drawing/2014/main" id="{55E79FF8-C8FA-4F43-A407-5CFE74B9837A}"/>
              </a:ext>
            </a:extLst>
          </p:cNvPr>
          <p:cNvSpPr txBox="1"/>
          <p:nvPr/>
        </p:nvSpPr>
        <p:spPr>
          <a:xfrm>
            <a:off x="337186" y="1143000"/>
            <a:ext cx="11506200" cy="958660"/>
          </a:xfrm>
          <a:prstGeom prst="rect">
            <a:avLst/>
          </a:prstGeom>
          <a:noFill/>
        </p:spPr>
        <p:txBody>
          <a:bodyPr wrap="square" rtlCol="0">
            <a:spAutoFit/>
          </a:bodyPr>
          <a:lstStyle/>
          <a:p>
            <a:pPr algn="just">
              <a:lnSpc>
                <a:spcPct val="150000"/>
              </a:lnSpc>
            </a:pPr>
            <a:r>
              <a:rPr lang="en-US" sz="2000" dirty="0"/>
              <a:t>A Gaussian Filter is a low-pass filter used for reducing noise (high-frequency components) and blurring regions of an image.</a:t>
            </a:r>
          </a:p>
        </p:txBody>
      </p:sp>
      <p:grpSp>
        <p:nvGrpSpPr>
          <p:cNvPr id="13" name="Group 12">
            <a:extLst>
              <a:ext uri="{FF2B5EF4-FFF2-40B4-BE49-F238E27FC236}">
                <a16:creationId xmlns:a16="http://schemas.microsoft.com/office/drawing/2014/main" id="{D0070B98-AC16-4D63-B731-F02B5CB7F455}"/>
              </a:ext>
            </a:extLst>
          </p:cNvPr>
          <p:cNvGrpSpPr/>
          <p:nvPr/>
        </p:nvGrpSpPr>
        <p:grpSpPr>
          <a:xfrm>
            <a:off x="2729025" y="2362200"/>
            <a:ext cx="6722521" cy="3707742"/>
            <a:chOff x="2743200" y="2749118"/>
            <a:chExt cx="5757334" cy="3175402"/>
          </a:xfrm>
        </p:grpSpPr>
        <p:sp>
          <p:nvSpPr>
            <p:cNvPr id="2" name="TextBox 1">
              <a:extLst>
                <a:ext uri="{FF2B5EF4-FFF2-40B4-BE49-F238E27FC236}">
                  <a16:creationId xmlns:a16="http://schemas.microsoft.com/office/drawing/2014/main" id="{21B5A611-933E-4A4A-ABC8-28F316A48B6D}"/>
                </a:ext>
              </a:extLst>
            </p:cNvPr>
            <p:cNvSpPr txBox="1"/>
            <p:nvPr/>
          </p:nvSpPr>
          <p:spPr>
            <a:xfrm>
              <a:off x="3584575" y="5608215"/>
              <a:ext cx="1143000" cy="316305"/>
            </a:xfrm>
            <a:prstGeom prst="rect">
              <a:avLst/>
            </a:prstGeom>
            <a:noFill/>
          </p:spPr>
          <p:txBody>
            <a:bodyPr wrap="square" rtlCol="0">
              <a:spAutoFit/>
            </a:bodyPr>
            <a:lstStyle/>
            <a:p>
              <a:pPr algn="ctr"/>
              <a:r>
                <a:rPr lang="en-US" dirty="0"/>
                <a:t>Original</a:t>
              </a:r>
            </a:p>
          </p:txBody>
        </p:sp>
        <p:sp>
          <p:nvSpPr>
            <p:cNvPr id="8" name="TextBox 7">
              <a:extLst>
                <a:ext uri="{FF2B5EF4-FFF2-40B4-BE49-F238E27FC236}">
                  <a16:creationId xmlns:a16="http://schemas.microsoft.com/office/drawing/2014/main" id="{3465E82E-85B8-4045-9A73-FC4298311922}"/>
                </a:ext>
              </a:extLst>
            </p:cNvPr>
            <p:cNvSpPr txBox="1"/>
            <p:nvPr/>
          </p:nvSpPr>
          <p:spPr>
            <a:xfrm>
              <a:off x="6516159" y="5608215"/>
              <a:ext cx="1143000" cy="316305"/>
            </a:xfrm>
            <a:prstGeom prst="rect">
              <a:avLst/>
            </a:prstGeom>
            <a:noFill/>
          </p:spPr>
          <p:txBody>
            <a:bodyPr wrap="square" rtlCol="0">
              <a:spAutoFit/>
            </a:bodyPr>
            <a:lstStyle/>
            <a:p>
              <a:pPr algn="ctr"/>
              <a:r>
                <a:rPr lang="en-US" dirty="0"/>
                <a:t>Smooth</a:t>
              </a:r>
            </a:p>
          </p:txBody>
        </p:sp>
        <p:pic>
          <p:nvPicPr>
            <p:cNvPr id="7" name="Picture 6" descr="A picture containing mammal, outdoor, dog&#10;&#10;Description automatically generated">
              <a:extLst>
                <a:ext uri="{FF2B5EF4-FFF2-40B4-BE49-F238E27FC236}">
                  <a16:creationId xmlns:a16="http://schemas.microsoft.com/office/drawing/2014/main" id="{CD21A0DD-9207-4A3E-AC10-7D3800D88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84" y="2749118"/>
              <a:ext cx="2825750" cy="2832100"/>
            </a:xfrm>
            <a:prstGeom prst="rect">
              <a:avLst/>
            </a:prstGeom>
          </p:spPr>
        </p:pic>
        <p:pic>
          <p:nvPicPr>
            <p:cNvPr id="10" name="Picture 9" descr="A dog with its mouth open&#10;&#10;Description automatically generated with medium confidence">
              <a:extLst>
                <a:ext uri="{FF2B5EF4-FFF2-40B4-BE49-F238E27FC236}">
                  <a16:creationId xmlns:a16="http://schemas.microsoft.com/office/drawing/2014/main" id="{43443DA8-AE87-4119-A171-7BB1F88AC4E9}"/>
                </a:ext>
              </a:extLst>
            </p:cNvPr>
            <p:cNvPicPr>
              <a:picLocks noChangeAspect="1"/>
            </p:cNvPicPr>
            <p:nvPr/>
          </p:nvPicPr>
          <p:blipFill rotWithShape="1">
            <a:blip r:embed="rId3">
              <a:extLst>
                <a:ext uri="{28A0092B-C50C-407E-A947-70E740481C1C}">
                  <a14:useLocalDpi xmlns:a14="http://schemas.microsoft.com/office/drawing/2010/main" val="0"/>
                </a:ext>
              </a:extLst>
            </a:blip>
            <a:srcRect t="6110" r="41451"/>
            <a:stretch/>
          </p:blipFill>
          <p:spPr>
            <a:xfrm>
              <a:off x="2743200" y="2749118"/>
              <a:ext cx="2825750" cy="2832100"/>
            </a:xfrm>
            <a:prstGeom prst="rect">
              <a:avLst/>
            </a:prstGeom>
          </p:spPr>
        </p:pic>
      </p:grpSp>
    </p:spTree>
    <p:extLst>
      <p:ext uri="{BB962C8B-B14F-4D97-AF65-F5344CB8AC3E}">
        <p14:creationId xmlns:p14="http://schemas.microsoft.com/office/powerpoint/2010/main" val="643097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281DA68-2129-542E-F477-DA54A6B14BFF}"/>
              </a:ext>
            </a:extLst>
          </p:cNvPr>
          <p:cNvSpPr>
            <a:spLocks noGrp="1"/>
          </p:cNvSpPr>
          <p:nvPr>
            <p:ph type="title"/>
          </p:nvPr>
        </p:nvSpPr>
        <p:spPr>
          <a:xfrm>
            <a:off x="467999" y="597227"/>
            <a:ext cx="11244575" cy="455509"/>
          </a:xfrm>
        </p:spPr>
        <p:txBody>
          <a:bodyPr/>
          <a:lstStyle/>
          <a:p>
            <a:r>
              <a:rPr lang="en-US" dirty="0"/>
              <a:t>The Gaussian FILTER</a:t>
            </a:r>
          </a:p>
        </p:txBody>
      </p:sp>
      <p:sp>
        <p:nvSpPr>
          <p:cNvPr id="11" name="TextBox 10">
            <a:extLst>
              <a:ext uri="{FF2B5EF4-FFF2-40B4-BE49-F238E27FC236}">
                <a16:creationId xmlns:a16="http://schemas.microsoft.com/office/drawing/2014/main" id="{55E79FF8-C8FA-4F43-A407-5CFE74B9837A}"/>
              </a:ext>
            </a:extLst>
          </p:cNvPr>
          <p:cNvSpPr txBox="1"/>
          <p:nvPr/>
        </p:nvSpPr>
        <p:spPr>
          <a:xfrm>
            <a:off x="337186" y="1143000"/>
            <a:ext cx="11506200" cy="496996"/>
          </a:xfrm>
          <a:prstGeom prst="rect">
            <a:avLst/>
          </a:prstGeom>
          <a:noFill/>
        </p:spPr>
        <p:txBody>
          <a:bodyPr wrap="square" rtlCol="0">
            <a:spAutoFit/>
          </a:bodyPr>
          <a:lstStyle/>
          <a:p>
            <a:pPr algn="just">
              <a:lnSpc>
                <a:spcPct val="150000"/>
              </a:lnSpc>
            </a:pPr>
            <a:r>
              <a:rPr lang="en-US" sz="2000" dirty="0"/>
              <a:t>A 3x3 kernel filter with programmable coefficients is applied to the input gray image data</a:t>
            </a:r>
          </a:p>
        </p:txBody>
      </p:sp>
      <p:pic>
        <p:nvPicPr>
          <p:cNvPr id="3" name="Picture 2">
            <a:extLst>
              <a:ext uri="{FF2B5EF4-FFF2-40B4-BE49-F238E27FC236}">
                <a16:creationId xmlns:a16="http://schemas.microsoft.com/office/drawing/2014/main" id="{70E9E299-2C1A-4A62-A688-942D0D3C120D}"/>
              </a:ext>
            </a:extLst>
          </p:cNvPr>
          <p:cNvPicPr>
            <a:picLocks noChangeAspect="1"/>
          </p:cNvPicPr>
          <p:nvPr/>
        </p:nvPicPr>
        <p:blipFill>
          <a:blip r:embed="rId2"/>
          <a:stretch>
            <a:fillRect/>
          </a:stretch>
        </p:blipFill>
        <p:spPr>
          <a:xfrm>
            <a:off x="2825746" y="1730260"/>
            <a:ext cx="6540508" cy="762000"/>
          </a:xfrm>
          <a:prstGeom prst="rect">
            <a:avLst/>
          </a:prstGeom>
        </p:spPr>
      </p:pic>
      <p:sp>
        <p:nvSpPr>
          <p:cNvPr id="7" name="TextBox 6">
            <a:extLst>
              <a:ext uri="{FF2B5EF4-FFF2-40B4-BE49-F238E27FC236}">
                <a16:creationId xmlns:a16="http://schemas.microsoft.com/office/drawing/2014/main" id="{18D794AF-CD30-452C-B769-349629BC4BD9}"/>
              </a:ext>
            </a:extLst>
          </p:cNvPr>
          <p:cNvSpPr txBox="1"/>
          <p:nvPr/>
        </p:nvSpPr>
        <p:spPr>
          <a:xfrm>
            <a:off x="242038" y="2667000"/>
            <a:ext cx="11696496" cy="872034"/>
          </a:xfrm>
          <a:prstGeom prst="rect">
            <a:avLst/>
          </a:prstGeom>
          <a:noFill/>
        </p:spPr>
        <p:txBody>
          <a:bodyPr wrap="square">
            <a:spAutoFit/>
          </a:bodyPr>
          <a:lstStyle/>
          <a:p>
            <a:pPr>
              <a:lnSpc>
                <a:spcPct val="150000"/>
              </a:lnSpc>
            </a:pPr>
            <a:r>
              <a:rPr lang="en-US" dirty="0"/>
              <a:t>The input image consists of maximum 16 bits per pixel. In case of 12 bits/pixel, the 4 MSBs are unused. The programmable values of the filter coefficients PRE_SMC0-8 are 0, 1, 2, 4 and 8</a:t>
            </a:r>
          </a:p>
        </p:txBody>
      </p:sp>
      <p:sp>
        <p:nvSpPr>
          <p:cNvPr id="9" name="TextBox 8">
            <a:extLst>
              <a:ext uri="{FF2B5EF4-FFF2-40B4-BE49-F238E27FC236}">
                <a16:creationId xmlns:a16="http://schemas.microsoft.com/office/drawing/2014/main" id="{303C5329-849B-4D36-AAB0-5E134F0BD44E}"/>
              </a:ext>
            </a:extLst>
          </p:cNvPr>
          <p:cNvSpPr txBox="1"/>
          <p:nvPr/>
        </p:nvSpPr>
        <p:spPr>
          <a:xfrm>
            <a:off x="242038" y="3991995"/>
            <a:ext cx="4241925" cy="1703030"/>
          </a:xfrm>
          <a:prstGeom prst="rect">
            <a:avLst/>
          </a:prstGeom>
          <a:noFill/>
        </p:spPr>
        <p:txBody>
          <a:bodyPr wrap="square">
            <a:spAutoFit/>
          </a:bodyPr>
          <a:lstStyle/>
          <a:p>
            <a:pPr algn="just">
              <a:lnSpc>
                <a:spcPct val="150000"/>
              </a:lnSpc>
            </a:pPr>
            <a:r>
              <a:rPr lang="en-US" dirty="0"/>
              <a:t>Recommended coefficients values are</a:t>
            </a:r>
          </a:p>
          <a:p>
            <a:pPr algn="just">
              <a:lnSpc>
                <a:spcPct val="150000"/>
              </a:lnSpc>
            </a:pPr>
            <a:r>
              <a:rPr lang="en-US" dirty="0"/>
              <a:t>[0 0 0 0 1 0 0 0 0] : no smoothing</a:t>
            </a:r>
          </a:p>
          <a:p>
            <a:pPr algn="just">
              <a:lnSpc>
                <a:spcPct val="150000"/>
              </a:lnSpc>
            </a:pPr>
            <a:r>
              <a:rPr lang="en-US" b="1" dirty="0"/>
              <a:t>[1 2 1 2 4 2 1 2 1] : Gaussian filter</a:t>
            </a:r>
          </a:p>
          <a:p>
            <a:pPr algn="just">
              <a:lnSpc>
                <a:spcPct val="150000"/>
              </a:lnSpc>
            </a:pPr>
            <a:r>
              <a:rPr lang="en-US" dirty="0"/>
              <a:t>[1 1 1 1 1 1 1 1 1] : Box filter</a:t>
            </a:r>
          </a:p>
        </p:txBody>
      </p:sp>
      <p:graphicFrame>
        <p:nvGraphicFramePr>
          <p:cNvPr id="8" name="Table 9">
            <a:extLst>
              <a:ext uri="{FF2B5EF4-FFF2-40B4-BE49-F238E27FC236}">
                <a16:creationId xmlns:a16="http://schemas.microsoft.com/office/drawing/2014/main" id="{BAD6615A-AB32-4843-917A-D5EE5620F17F}"/>
              </a:ext>
            </a:extLst>
          </p:cNvPr>
          <p:cNvGraphicFramePr>
            <a:graphicFrameLocks noGrp="1"/>
          </p:cNvGraphicFramePr>
          <p:nvPr>
            <p:extLst>
              <p:ext uri="{D42A27DB-BD31-4B8C-83A1-F6EECF244321}">
                <p14:modId xmlns:p14="http://schemas.microsoft.com/office/powerpoint/2010/main" val="3765135857"/>
              </p:ext>
            </p:extLst>
          </p:nvPr>
        </p:nvGraphicFramePr>
        <p:xfrm>
          <a:off x="8944960" y="4102160"/>
          <a:ext cx="2743200" cy="1550286"/>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3355862210"/>
                    </a:ext>
                  </a:extLst>
                </a:gridCol>
                <a:gridCol w="914400">
                  <a:extLst>
                    <a:ext uri="{9D8B030D-6E8A-4147-A177-3AD203B41FA5}">
                      <a16:colId xmlns:a16="http://schemas.microsoft.com/office/drawing/2014/main" val="3847858881"/>
                    </a:ext>
                  </a:extLst>
                </a:gridCol>
                <a:gridCol w="914400">
                  <a:extLst>
                    <a:ext uri="{9D8B030D-6E8A-4147-A177-3AD203B41FA5}">
                      <a16:colId xmlns:a16="http://schemas.microsoft.com/office/drawing/2014/main" val="2233588637"/>
                    </a:ext>
                  </a:extLst>
                </a:gridCol>
              </a:tblGrid>
              <a:tr h="516762">
                <a:tc>
                  <a:txBody>
                    <a:bodyPr/>
                    <a:lstStyle/>
                    <a:p>
                      <a:pPr algn="ctr"/>
                      <a:r>
                        <a:rPr lang="en-US" sz="2200" dirty="0"/>
                        <a:t>1</a:t>
                      </a:r>
                    </a:p>
                  </a:txBody>
                  <a:tcPr/>
                </a:tc>
                <a:tc>
                  <a:txBody>
                    <a:bodyPr/>
                    <a:lstStyle/>
                    <a:p>
                      <a:pPr algn="ctr"/>
                      <a:r>
                        <a:rPr lang="en-US" sz="2200" dirty="0"/>
                        <a:t>2</a:t>
                      </a:r>
                    </a:p>
                  </a:txBody>
                  <a:tcPr/>
                </a:tc>
                <a:tc>
                  <a:txBody>
                    <a:bodyPr/>
                    <a:lstStyle/>
                    <a:p>
                      <a:pPr algn="ctr"/>
                      <a:r>
                        <a:rPr lang="en-US" sz="2200" dirty="0"/>
                        <a:t>1</a:t>
                      </a:r>
                    </a:p>
                  </a:txBody>
                  <a:tcPr/>
                </a:tc>
                <a:extLst>
                  <a:ext uri="{0D108BD9-81ED-4DB2-BD59-A6C34878D82A}">
                    <a16:rowId xmlns:a16="http://schemas.microsoft.com/office/drawing/2014/main" val="1270508286"/>
                  </a:ext>
                </a:extLst>
              </a:tr>
              <a:tr h="516762">
                <a:tc>
                  <a:txBody>
                    <a:bodyPr/>
                    <a:lstStyle/>
                    <a:p>
                      <a:pPr algn="ctr"/>
                      <a:r>
                        <a:rPr lang="en-US" sz="2200" dirty="0"/>
                        <a:t>2</a:t>
                      </a:r>
                    </a:p>
                  </a:txBody>
                  <a:tcPr/>
                </a:tc>
                <a:tc>
                  <a:txBody>
                    <a:bodyPr/>
                    <a:lstStyle/>
                    <a:p>
                      <a:pPr algn="ctr"/>
                      <a:r>
                        <a:rPr lang="en-US" sz="2200" dirty="0"/>
                        <a:t>4</a:t>
                      </a:r>
                    </a:p>
                  </a:txBody>
                  <a:tcPr/>
                </a:tc>
                <a:tc>
                  <a:txBody>
                    <a:bodyPr/>
                    <a:lstStyle/>
                    <a:p>
                      <a:pPr algn="ctr"/>
                      <a:r>
                        <a:rPr lang="en-US" sz="2200" dirty="0"/>
                        <a:t>2</a:t>
                      </a:r>
                    </a:p>
                  </a:txBody>
                  <a:tcPr/>
                </a:tc>
                <a:extLst>
                  <a:ext uri="{0D108BD9-81ED-4DB2-BD59-A6C34878D82A}">
                    <a16:rowId xmlns:a16="http://schemas.microsoft.com/office/drawing/2014/main" val="4081103971"/>
                  </a:ext>
                </a:extLst>
              </a:tr>
              <a:tr h="516762">
                <a:tc>
                  <a:txBody>
                    <a:bodyPr/>
                    <a:lstStyle/>
                    <a:p>
                      <a:pPr algn="ctr"/>
                      <a:r>
                        <a:rPr lang="en-US" sz="2200" dirty="0"/>
                        <a:t>1</a:t>
                      </a:r>
                    </a:p>
                  </a:txBody>
                  <a:tcPr/>
                </a:tc>
                <a:tc>
                  <a:txBody>
                    <a:bodyPr/>
                    <a:lstStyle/>
                    <a:p>
                      <a:pPr algn="ctr"/>
                      <a:r>
                        <a:rPr lang="en-US" sz="2200" dirty="0"/>
                        <a:t>2</a:t>
                      </a:r>
                    </a:p>
                  </a:txBody>
                  <a:tcPr/>
                </a:tc>
                <a:tc>
                  <a:txBody>
                    <a:bodyPr/>
                    <a:lstStyle/>
                    <a:p>
                      <a:pPr algn="ctr"/>
                      <a:r>
                        <a:rPr lang="en-US" sz="2200" dirty="0"/>
                        <a:t>1</a:t>
                      </a:r>
                    </a:p>
                  </a:txBody>
                  <a:tcPr/>
                </a:tc>
                <a:extLst>
                  <a:ext uri="{0D108BD9-81ED-4DB2-BD59-A6C34878D82A}">
                    <a16:rowId xmlns:a16="http://schemas.microsoft.com/office/drawing/2014/main" val="2059914802"/>
                  </a:ext>
                </a:extLst>
              </a:tr>
            </a:tbl>
          </a:graphicData>
        </a:graphic>
      </p:graphicFrame>
      <p:cxnSp>
        <p:nvCxnSpPr>
          <p:cNvPr id="13" name="Straight Arrow Connector 12">
            <a:extLst>
              <a:ext uri="{FF2B5EF4-FFF2-40B4-BE49-F238E27FC236}">
                <a16:creationId xmlns:a16="http://schemas.microsoft.com/office/drawing/2014/main" id="{60DB0145-E085-4649-9A03-B9D8631AE990}"/>
              </a:ext>
            </a:extLst>
          </p:cNvPr>
          <p:cNvCxnSpPr>
            <a:cxnSpLocks/>
            <a:endCxn id="14" idx="1"/>
          </p:cNvCxnSpPr>
          <p:nvPr/>
        </p:nvCxnSpPr>
        <p:spPr>
          <a:xfrm flipV="1">
            <a:off x="4038600" y="4877304"/>
            <a:ext cx="2743200" cy="2280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B01D3-33F3-4BC7-A732-F79E9A5DAA82}"/>
              </a:ext>
            </a:extLst>
          </p:cNvPr>
          <p:cNvSpPr txBox="1"/>
          <p:nvPr/>
        </p:nvSpPr>
        <p:spPr>
          <a:xfrm>
            <a:off x="6781800" y="4661860"/>
            <a:ext cx="2438400" cy="430887"/>
          </a:xfrm>
          <a:prstGeom prst="rect">
            <a:avLst/>
          </a:prstGeom>
          <a:noFill/>
        </p:spPr>
        <p:txBody>
          <a:bodyPr wrap="square" rtlCol="0">
            <a:spAutoFit/>
          </a:bodyPr>
          <a:lstStyle/>
          <a:p>
            <a:r>
              <a:rPr lang="en-US" sz="2200" b="1" dirty="0"/>
              <a:t>3x3 kernel filter:</a:t>
            </a:r>
          </a:p>
        </p:txBody>
      </p:sp>
    </p:spTree>
    <p:extLst>
      <p:ext uri="{BB962C8B-B14F-4D97-AF65-F5344CB8AC3E}">
        <p14:creationId xmlns:p14="http://schemas.microsoft.com/office/powerpoint/2010/main" val="316307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D0-B6C4-4665-A2CD-CB28E971E1EB}"/>
              </a:ext>
            </a:extLst>
          </p:cNvPr>
          <p:cNvSpPr>
            <a:spLocks noGrp="1"/>
          </p:cNvSpPr>
          <p:nvPr>
            <p:ph type="title"/>
          </p:nvPr>
        </p:nvSpPr>
        <p:spPr/>
        <p:txBody>
          <a:bodyPr anchor="t">
            <a:normAutofit/>
          </a:bodyPr>
          <a:lstStyle/>
          <a:p>
            <a:r>
              <a:rPr lang="en-US" i="0" dirty="0">
                <a:effectLst/>
              </a:rPr>
              <a:t>Coarse Flow Estimation – Fine Flow Estimation </a:t>
            </a:r>
            <a:endParaRPr lang="en-US" dirty="0"/>
          </a:p>
        </p:txBody>
      </p:sp>
      <p:sp>
        <p:nvSpPr>
          <p:cNvPr id="9" name="Content Placeholder 8">
            <a:extLst>
              <a:ext uri="{FF2B5EF4-FFF2-40B4-BE49-F238E27FC236}">
                <a16:creationId xmlns:a16="http://schemas.microsoft.com/office/drawing/2014/main" id="{E76BF426-FC3B-44EB-9B0D-5BA26DF0B579}"/>
              </a:ext>
            </a:extLst>
          </p:cNvPr>
          <p:cNvSpPr>
            <a:spLocks noGrp="1"/>
          </p:cNvSpPr>
          <p:nvPr>
            <p:ph type="body" sz="quarter" idx="17"/>
          </p:nvPr>
        </p:nvSpPr>
        <p:spPr>
          <a:xfrm>
            <a:off x="7625594" y="2914129"/>
            <a:ext cx="1698811" cy="387575"/>
          </a:xfrm>
        </p:spPr>
        <p:txBody>
          <a:bodyPr/>
          <a:lstStyle/>
          <a:p>
            <a:r>
              <a:rPr lang="en-US" sz="2200" dirty="0" err="1"/>
              <a:t>Seach</a:t>
            </a:r>
            <a:r>
              <a:rPr lang="en-US" sz="2200" dirty="0"/>
              <a:t> range</a:t>
            </a:r>
          </a:p>
        </p:txBody>
      </p:sp>
      <p:sp>
        <p:nvSpPr>
          <p:cNvPr id="12" name="Content Placeholder 3">
            <a:extLst>
              <a:ext uri="{FF2B5EF4-FFF2-40B4-BE49-F238E27FC236}">
                <a16:creationId xmlns:a16="http://schemas.microsoft.com/office/drawing/2014/main" id="{6D656E58-72F6-3C5F-1A8B-DD0A0FFE48AA}"/>
              </a:ext>
            </a:extLst>
          </p:cNvPr>
          <p:cNvSpPr>
            <a:spLocks noGrp="1"/>
          </p:cNvSpPr>
          <p:nvPr>
            <p:ph sz="half" idx="4294967295"/>
          </p:nvPr>
        </p:nvSpPr>
        <p:spPr>
          <a:xfrm>
            <a:off x="7482179" y="1046491"/>
            <a:ext cx="1985642" cy="455509"/>
          </a:xfrm>
        </p:spPr>
        <p:txBody>
          <a:bodyPr/>
          <a:lstStyle/>
          <a:p>
            <a:r>
              <a:rPr lang="en-US" sz="2200" dirty="0"/>
              <a:t>Grid alignment</a:t>
            </a:r>
          </a:p>
        </p:txBody>
      </p:sp>
      <p:sp>
        <p:nvSpPr>
          <p:cNvPr id="5" name="Slide Number Placeholder 4">
            <a:extLst>
              <a:ext uri="{FF2B5EF4-FFF2-40B4-BE49-F238E27FC236}">
                <a16:creationId xmlns:a16="http://schemas.microsoft.com/office/drawing/2014/main" id="{8762B241-D8EC-41CC-8971-9B83228A4074}"/>
              </a:ext>
            </a:extLst>
          </p:cNvPr>
          <p:cNvSpPr>
            <a:spLocks noGrp="1"/>
          </p:cNvSpPr>
          <p:nvPr>
            <p:ph type="sldNum" sz="quarter" idx="4294967295"/>
          </p:nvPr>
        </p:nvSpPr>
        <p:spPr>
          <a:xfrm>
            <a:off x="0" y="6565900"/>
            <a:ext cx="455613" cy="219075"/>
          </a:xfrm>
        </p:spPr>
        <p:txBody>
          <a:bodyPr anchor="t">
            <a:normAutofit/>
          </a:bodyPr>
          <a:lstStyle/>
          <a:p>
            <a:pPr>
              <a:spcAft>
                <a:spcPts val="600"/>
              </a:spcAft>
            </a:pPr>
            <a:fld id="{7CABC4B2-2886-4E0A-AABC-EDE495E6497B}" type="slidenum">
              <a:rPr lang="ja-JP" altLang="en-US" smtClean="0">
                <a:solidFill>
                  <a:srgbClr val="FFFFFF"/>
                </a:solidFill>
              </a:rPr>
              <a:pPr>
                <a:spcAft>
                  <a:spcPts val="600"/>
                </a:spcAft>
              </a:pPr>
              <a:t>9</a:t>
            </a:fld>
            <a:endParaRPr lang="ja-JP" altLang="en-US">
              <a:solidFill>
                <a:srgbClr val="FFFFFF"/>
              </a:solidFill>
            </a:endParaRPr>
          </a:p>
        </p:txBody>
      </p:sp>
      <p:pic>
        <p:nvPicPr>
          <p:cNvPr id="14" name="Picture 13">
            <a:extLst>
              <a:ext uri="{FF2B5EF4-FFF2-40B4-BE49-F238E27FC236}">
                <a16:creationId xmlns:a16="http://schemas.microsoft.com/office/drawing/2014/main" id="{0D3ED6FD-E3A6-47E3-93D2-60B4F1A5B080}"/>
              </a:ext>
            </a:extLst>
          </p:cNvPr>
          <p:cNvPicPr>
            <a:picLocks noChangeAspect="1"/>
          </p:cNvPicPr>
          <p:nvPr/>
        </p:nvPicPr>
        <p:blipFill>
          <a:blip r:embed="rId2"/>
          <a:stretch>
            <a:fillRect/>
          </a:stretch>
        </p:blipFill>
        <p:spPr>
          <a:xfrm>
            <a:off x="914400" y="1640463"/>
            <a:ext cx="4412899" cy="2241334"/>
          </a:xfrm>
          <a:prstGeom prst="rect">
            <a:avLst/>
          </a:prstGeom>
        </p:spPr>
      </p:pic>
      <p:pic>
        <p:nvPicPr>
          <p:cNvPr id="16" name="Picture 15">
            <a:extLst>
              <a:ext uri="{FF2B5EF4-FFF2-40B4-BE49-F238E27FC236}">
                <a16:creationId xmlns:a16="http://schemas.microsoft.com/office/drawing/2014/main" id="{F8403545-3AC6-479F-908E-3826D1913CA8}"/>
              </a:ext>
            </a:extLst>
          </p:cNvPr>
          <p:cNvPicPr>
            <a:picLocks noChangeAspect="1"/>
          </p:cNvPicPr>
          <p:nvPr/>
        </p:nvPicPr>
        <p:blipFill>
          <a:blip r:embed="rId3"/>
          <a:stretch>
            <a:fillRect/>
          </a:stretch>
        </p:blipFill>
        <p:spPr>
          <a:xfrm>
            <a:off x="857898" y="3917125"/>
            <a:ext cx="1519620" cy="338568"/>
          </a:xfrm>
          <a:prstGeom prst="rect">
            <a:avLst/>
          </a:prstGeom>
        </p:spPr>
      </p:pic>
      <p:pic>
        <p:nvPicPr>
          <p:cNvPr id="18" name="Picture 17">
            <a:extLst>
              <a:ext uri="{FF2B5EF4-FFF2-40B4-BE49-F238E27FC236}">
                <a16:creationId xmlns:a16="http://schemas.microsoft.com/office/drawing/2014/main" id="{785C3DD4-93B6-4FF6-9235-857BD5DAF1F2}"/>
              </a:ext>
            </a:extLst>
          </p:cNvPr>
          <p:cNvPicPr>
            <a:picLocks noChangeAspect="1"/>
          </p:cNvPicPr>
          <p:nvPr/>
        </p:nvPicPr>
        <p:blipFill>
          <a:blip r:embed="rId4"/>
          <a:stretch>
            <a:fillRect/>
          </a:stretch>
        </p:blipFill>
        <p:spPr>
          <a:xfrm>
            <a:off x="857899" y="4354940"/>
            <a:ext cx="4453927" cy="314858"/>
          </a:xfrm>
          <a:prstGeom prst="rect">
            <a:avLst/>
          </a:prstGeom>
        </p:spPr>
      </p:pic>
      <p:pic>
        <p:nvPicPr>
          <p:cNvPr id="20" name="Picture 19">
            <a:extLst>
              <a:ext uri="{FF2B5EF4-FFF2-40B4-BE49-F238E27FC236}">
                <a16:creationId xmlns:a16="http://schemas.microsoft.com/office/drawing/2014/main" id="{41F8C690-89F3-4166-8EAA-28BABCB52973}"/>
              </a:ext>
            </a:extLst>
          </p:cNvPr>
          <p:cNvPicPr>
            <a:picLocks noChangeAspect="1"/>
          </p:cNvPicPr>
          <p:nvPr/>
        </p:nvPicPr>
        <p:blipFill>
          <a:blip r:embed="rId5"/>
          <a:stretch>
            <a:fillRect/>
          </a:stretch>
        </p:blipFill>
        <p:spPr>
          <a:xfrm>
            <a:off x="1032242" y="4741780"/>
            <a:ext cx="4072679" cy="1244330"/>
          </a:xfrm>
          <a:prstGeom prst="rect">
            <a:avLst/>
          </a:prstGeom>
        </p:spPr>
      </p:pic>
      <p:pic>
        <p:nvPicPr>
          <p:cNvPr id="22" name="Picture 21">
            <a:extLst>
              <a:ext uri="{FF2B5EF4-FFF2-40B4-BE49-F238E27FC236}">
                <a16:creationId xmlns:a16="http://schemas.microsoft.com/office/drawing/2014/main" id="{4686B74D-6D84-4654-9637-29772616F20F}"/>
              </a:ext>
            </a:extLst>
          </p:cNvPr>
          <p:cNvPicPr>
            <a:picLocks noChangeAspect="1"/>
          </p:cNvPicPr>
          <p:nvPr/>
        </p:nvPicPr>
        <p:blipFill>
          <a:blip r:embed="rId6"/>
          <a:stretch>
            <a:fillRect/>
          </a:stretch>
        </p:blipFill>
        <p:spPr>
          <a:xfrm>
            <a:off x="6545919" y="1502000"/>
            <a:ext cx="3858163" cy="1324160"/>
          </a:xfrm>
          <a:prstGeom prst="rect">
            <a:avLst/>
          </a:prstGeom>
        </p:spPr>
      </p:pic>
      <p:pic>
        <p:nvPicPr>
          <p:cNvPr id="24" name="Picture 23">
            <a:extLst>
              <a:ext uri="{FF2B5EF4-FFF2-40B4-BE49-F238E27FC236}">
                <a16:creationId xmlns:a16="http://schemas.microsoft.com/office/drawing/2014/main" id="{AB50083E-A0DD-469A-8F31-2EBA1DEC8B55}"/>
              </a:ext>
            </a:extLst>
          </p:cNvPr>
          <p:cNvPicPr>
            <a:picLocks noChangeAspect="1"/>
          </p:cNvPicPr>
          <p:nvPr/>
        </p:nvPicPr>
        <p:blipFill>
          <a:blip r:embed="rId7"/>
          <a:stretch>
            <a:fillRect/>
          </a:stretch>
        </p:blipFill>
        <p:spPr>
          <a:xfrm>
            <a:off x="6514089" y="3389673"/>
            <a:ext cx="3871498" cy="2704213"/>
          </a:xfrm>
          <a:prstGeom prst="rect">
            <a:avLst/>
          </a:prstGeom>
        </p:spPr>
      </p:pic>
    </p:spTree>
    <p:extLst>
      <p:ext uri="{BB962C8B-B14F-4D97-AF65-F5344CB8AC3E}">
        <p14:creationId xmlns:p14="http://schemas.microsoft.com/office/powerpoint/2010/main" val="1559167402"/>
      </p:ext>
    </p:extLst>
  </p:cSld>
  <p:clrMapOvr>
    <a:masterClrMapping/>
  </p:clrMapOvr>
</p:sld>
</file>

<file path=ppt/theme/theme1.xml><?xml version="1.0" encoding="utf-8"?>
<a:theme xmlns:a="http://schemas.openxmlformats.org/drawingml/2006/main" name="Renesas Template 2022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_conf_2022_Renesas_PPTtemp_v2" id="{3014CC26-14B4-4821-A6B2-DAB0C4641657}" vid="{1DAE558A-0F02-4AAE-8FB4-9A3F608CB76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8DBEE7DD7BCE488EFA3068CCF96F88" ma:contentTypeVersion="13" ma:contentTypeDescription="Create a new document." ma:contentTypeScope="" ma:versionID="ff645aa5b604fbf04c530b4c5d593a58">
  <xsd:schema xmlns:xsd="http://www.w3.org/2001/XMLSchema" xmlns:xs="http://www.w3.org/2001/XMLSchema" xmlns:p="http://schemas.microsoft.com/office/2006/metadata/properties" xmlns:ns3="3e14c930-81db-48b9-9fd4-82b50ccfef4e" xmlns:ns4="8b524433-69ee-4504-ba85-f0c949ccb7a0" targetNamespace="http://schemas.microsoft.com/office/2006/metadata/properties" ma:root="true" ma:fieldsID="e7ea6080f139416035f82b68e5b0847c" ns3:_="" ns4:_="">
    <xsd:import namespace="3e14c930-81db-48b9-9fd4-82b50ccfef4e"/>
    <xsd:import namespace="8b524433-69ee-4504-ba85-f0c949ccb7a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4c930-81db-48b9-9fd4-82b50ccfef4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524433-69ee-4504-ba85-f0c949ccb7a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71853E-0EF3-4973-AB23-17AA5798BB66}">
  <ds:schemaRefs>
    <ds:schemaRef ds:uri="http://www.w3.org/XML/1998/namespace"/>
    <ds:schemaRef ds:uri="8b524433-69ee-4504-ba85-f0c949ccb7a0"/>
    <ds:schemaRef ds:uri="http://purl.org/dc/dcmitype/"/>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3e14c930-81db-48b9-9fd4-82b50ccfef4e"/>
  </ds:schemaRefs>
</ds:datastoreItem>
</file>

<file path=customXml/itemProps2.xml><?xml version="1.0" encoding="utf-8"?>
<ds:datastoreItem xmlns:ds="http://schemas.openxmlformats.org/officeDocument/2006/customXml" ds:itemID="{2F3BE601-7F02-4240-9AF6-86A6A55D9AEF}">
  <ds:schemaRefs>
    <ds:schemaRef ds:uri="http://schemas.microsoft.com/sharepoint/v3/contenttype/forms"/>
  </ds:schemaRefs>
</ds:datastoreItem>
</file>

<file path=customXml/itemProps3.xml><?xml version="1.0" encoding="utf-8"?>
<ds:datastoreItem xmlns:ds="http://schemas.openxmlformats.org/officeDocument/2006/customXml" ds:itemID="{D3C78AE9-1918-482C-8A8F-14999805A9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14c930-81db-48b9-9fd4-82b50ccfef4e"/>
    <ds:schemaRef ds:uri="8b524433-69ee-4504-ba85-f0c949ccb7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TotalTime>
  <Words>1290</Words>
  <Application>Microsoft Office PowerPoint</Application>
  <PresentationFormat>Widescreen</PresentationFormat>
  <Paragraphs>353</Paragraphs>
  <Slides>26</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HGP創英角ｺﾞｼｯｸUB</vt:lpstr>
      <vt:lpstr>HGP創英角ｺﾞｼｯｸUB</vt:lpstr>
      <vt:lpstr>メイリオ</vt:lpstr>
      <vt:lpstr>Arial</vt:lpstr>
      <vt:lpstr>Arial Narrow</vt:lpstr>
      <vt:lpstr>Calibri</vt:lpstr>
      <vt:lpstr>Calibri (Headings)</vt:lpstr>
      <vt:lpstr>source-serif-pro</vt:lpstr>
      <vt:lpstr>Symbol</vt:lpstr>
      <vt:lpstr>Wingdings</vt:lpstr>
      <vt:lpstr>Renesas Template 2022 - EN Confidential</vt:lpstr>
      <vt:lpstr>PowerPoint Presentation</vt:lpstr>
      <vt:lpstr>Agenda</vt:lpstr>
      <vt:lpstr>Level Pyramid Diagram</vt:lpstr>
      <vt:lpstr>Overview</vt:lpstr>
      <vt:lpstr>Frame Transformation</vt:lpstr>
      <vt:lpstr>Frame Transformation</vt:lpstr>
      <vt:lpstr>Frame Transformation</vt:lpstr>
      <vt:lpstr>The Gaussian FILTER</vt:lpstr>
      <vt:lpstr>Coarse Flow Estimation – Fine Flow Estimation </vt:lpstr>
      <vt:lpstr>Backward &amp; Forward Flow Field</vt:lpstr>
      <vt:lpstr>Down-sampling and Up-sampling</vt:lpstr>
      <vt:lpstr>Down-sampling and Up-sampling</vt:lpstr>
      <vt:lpstr>Down-sampling and Up-sampling</vt:lpstr>
      <vt:lpstr>Decoder – Tag (PCD + PLO) - Encoder</vt:lpstr>
      <vt:lpstr>Fusion</vt:lpstr>
      <vt:lpstr>Kalman Filter</vt:lpstr>
      <vt:lpstr>Dense Optical Flow OUTPUT </vt:lpstr>
      <vt:lpstr>Dense flow map result</vt:lpstr>
      <vt:lpstr>Summary</vt:lpstr>
      <vt:lpstr>target application and algorithm</vt:lpstr>
      <vt:lpstr>Data flow</vt:lpstr>
      <vt:lpstr>Why need dense level ?</vt:lpstr>
      <vt:lpstr>Compare Dense to Sparse</vt:lpstr>
      <vt:lpstr>Dense Map</vt:lpstr>
      <vt:lpstr>Dense Map Simulation Demonstration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Hung Nguyen</dc:creator>
  <cp:lastModifiedBy>Hung Nguyen</cp:lastModifiedBy>
  <cp:revision>8</cp:revision>
  <dcterms:created xsi:type="dcterms:W3CDTF">2022-09-12T17:35:54Z</dcterms:created>
  <dcterms:modified xsi:type="dcterms:W3CDTF">2022-09-13T01:25:38Z</dcterms:modified>
</cp:coreProperties>
</file>